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5"/>
  </p:notesMasterIdLst>
  <p:sldIdLst>
    <p:sldId id="474" r:id="rId2"/>
    <p:sldId id="408" r:id="rId3"/>
    <p:sldId id="475" r:id="rId4"/>
    <p:sldId id="451" r:id="rId5"/>
    <p:sldId id="452" r:id="rId6"/>
    <p:sldId id="453" r:id="rId7"/>
    <p:sldId id="454" r:id="rId8"/>
    <p:sldId id="455" r:id="rId9"/>
    <p:sldId id="456" r:id="rId10"/>
    <p:sldId id="457" r:id="rId11"/>
    <p:sldId id="458" r:id="rId12"/>
    <p:sldId id="459" r:id="rId13"/>
    <p:sldId id="460" r:id="rId14"/>
    <p:sldId id="461" r:id="rId15"/>
    <p:sldId id="462" r:id="rId16"/>
    <p:sldId id="463" r:id="rId17"/>
    <p:sldId id="464" r:id="rId18"/>
    <p:sldId id="465" r:id="rId19"/>
    <p:sldId id="466" r:id="rId20"/>
    <p:sldId id="467" r:id="rId21"/>
    <p:sldId id="468" r:id="rId22"/>
    <p:sldId id="469" r:id="rId23"/>
    <p:sldId id="470" r:id="rId24"/>
    <p:sldId id="476" r:id="rId25"/>
    <p:sldId id="436" r:id="rId26"/>
    <p:sldId id="437" r:id="rId27"/>
    <p:sldId id="438" r:id="rId28"/>
    <p:sldId id="439" r:id="rId29"/>
    <p:sldId id="440" r:id="rId30"/>
    <p:sldId id="449" r:id="rId31"/>
    <p:sldId id="442" r:id="rId32"/>
    <p:sldId id="443" r:id="rId33"/>
    <p:sldId id="444" r:id="rId34"/>
    <p:sldId id="445" r:id="rId35"/>
    <p:sldId id="446" r:id="rId36"/>
    <p:sldId id="448" r:id="rId37"/>
    <p:sldId id="342" r:id="rId38"/>
    <p:sldId id="269" r:id="rId39"/>
    <p:sldId id="270" r:id="rId40"/>
    <p:sldId id="271" r:id="rId41"/>
    <p:sldId id="272" r:id="rId42"/>
    <p:sldId id="273" r:id="rId43"/>
    <p:sldId id="274" r:id="rId4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76" autoAdjust="0"/>
    <p:restoredTop sz="94660"/>
  </p:normalViewPr>
  <p:slideViewPr>
    <p:cSldViewPr>
      <p:cViewPr varScale="1">
        <p:scale>
          <a:sx n="60" d="100"/>
          <a:sy n="60" d="100"/>
        </p:scale>
        <p:origin x="-80" y="-1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11</a:t>
            </a:fld>
            <a:endParaRPr lang="en-US"/>
          </a:p>
        </p:txBody>
      </p:sp>
    </p:spTree>
    <p:extLst>
      <p:ext uri="{BB962C8B-B14F-4D97-AF65-F5344CB8AC3E}">
        <p14:creationId xmlns:p14="http://schemas.microsoft.com/office/powerpoint/2010/main" val="2269692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25</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30</a:t>
            </a:fld>
            <a:endParaRPr lang="en-US"/>
          </a:p>
        </p:txBody>
      </p:sp>
    </p:spTree>
    <p:extLst>
      <p:ext uri="{BB962C8B-B14F-4D97-AF65-F5344CB8AC3E}">
        <p14:creationId xmlns:p14="http://schemas.microsoft.com/office/powerpoint/2010/main" val="3015680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smtClean="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smtClean="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smtClean="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iming>
    <p:tnLst>
      <p:par>
        <p:cTn id="1" dur="indefinite" restart="never" nodeType="tmRoot"/>
      </p:par>
    </p:tnLst>
  </p:timing>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jpe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2.jpeg"/><Relationship Id="rId3" Type="http://schemas.microsoft.com/office/2007/relationships/hdphoto" Target="../media/hdphoto15.wdp"/><Relationship Id="rId7" Type="http://schemas.openxmlformats.org/officeDocument/2006/relationships/hyperlink" Target="http://www.google.com/url?sa=i&amp;rct=j&amp;q=&amp;esrc=s&amp;frm=1&amp;source=images&amp;cd=&amp;cad=rja&amp;docid=vPpjdICNPMRixM&amp;tbnid=AT3qUqRk9z65NM:&amp;ved=0CAUQjRw&amp;url=http://restlesspilgrim.net/blog/2011/06/11/a-year-of-blogging/&amp;ei=C3iWUumqF9LkoASWxIL4CQ&amp;psig=AFQjCNHTILj28ZHFZGHT9v6-fH5FqkPPLg&amp;ust=1385679217469521" TargetMode="External"/><Relationship Id="rId2" Type="http://schemas.openxmlformats.org/officeDocument/2006/relationships/image" Target="../media/image19.jpe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21.jpeg"/><Relationship Id="rId4" Type="http://schemas.openxmlformats.org/officeDocument/2006/relationships/image" Target="../media/image20.png"/><Relationship Id="rId9" Type="http://schemas.microsoft.com/office/2007/relationships/hdphoto" Target="../media/hdphoto17.wdp"/></Relationships>
</file>

<file path=ppt/slides/_rels/slide1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hyperlink" Target="mailto:info@ckbrazos.org"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youtu.be/wcUOa96Zu98"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24.wdp"/><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4" Type="http://schemas.microsoft.com/office/2007/relationships/hdphoto" Target="../media/hdphoto28.wdp"/></Relationships>
</file>

<file path=ppt/slides/_rels/slide3.xml.rels><?xml version="1.0" encoding="UTF-8" standalone="yes"?>
<Relationships xmlns="http://schemas.openxmlformats.org/package/2006/relationships"><Relationship Id="rId2" Type="http://schemas.openxmlformats.org/officeDocument/2006/relationships/hyperlink" Target="http://youtu.be/wcUOa96Zu98"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9.wdp"/><Relationship Id="rId5" Type="http://schemas.openxmlformats.org/officeDocument/2006/relationships/image" Target="../media/image37.jpeg"/><Relationship Id="rId4"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1026" TargetMode="External"/><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mailto:info@aggielandfaith.org"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aggielandfaith.org/"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1026" TargetMode="Externa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herese\Desktop\free-batman-arkham-asylum-hd-desktop-wallpaper.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4000"/>
                    </a14:imgEffect>
                    <a14:imgEffect>
                      <a14:brightnessContrast bright="18000" contrast="7000"/>
                    </a14:imgEffect>
                  </a14:imgLayer>
                </a14:imgProps>
              </a:ext>
              <a:ext uri="{28A0092B-C50C-407E-A947-70E740481C1C}">
                <a14:useLocalDpi xmlns:a14="http://schemas.microsoft.com/office/drawing/2010/main" val="0"/>
              </a:ext>
            </a:extLst>
          </a:blip>
          <a:srcRect r="9826"/>
          <a:stretch/>
        </p:blipFill>
        <p:spPr bwMode="auto">
          <a:xfrm>
            <a:off x="-26295" y="0"/>
            <a:ext cx="92079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p:cNvSpPr/>
          <p:nvPr/>
        </p:nvSpPr>
        <p:spPr bwMode="auto">
          <a:xfrm rot="20409167" flipH="1">
            <a:off x="2391771" y="116802"/>
            <a:ext cx="2755449" cy="1554026"/>
          </a:xfrm>
          <a:prstGeom prst="cloudCallou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r>
              <a:rPr lang="en-US" sz="3200" b="1" dirty="0">
                <a:latin typeface="Comic Sans MS" panose="030F0702030302020204" pitchFamily="66" charset="0"/>
              </a:rPr>
              <a:t>“</a:t>
            </a:r>
            <a:r>
              <a:rPr lang="en-US" sz="3200" b="1" dirty="0">
                <a:effectLst>
                  <a:glow rad="127000">
                    <a:srgbClr val="180800"/>
                  </a:glow>
                </a:effectLst>
                <a:latin typeface="Comic Sans MS" panose="030F0702030302020204" pitchFamily="66" charset="0"/>
              </a:rPr>
              <a:t>I’m Batman” </a:t>
            </a:r>
            <a:r>
              <a:rPr lang="en-US" dirty="0"/>
              <a:t/>
            </a:r>
            <a:br>
              <a:rPr lang="en-US" dirty="0"/>
            </a:br>
            <a:endParaRPr kumimoji="0" lang="en-US" sz="1800" b="0" i="0" u="none" strike="noStrike" cap="none" normalizeH="0" baseline="0" dirty="0" smtClean="0">
              <a:ln>
                <a:noFill/>
              </a:ln>
              <a:solidFill>
                <a:schemeClr val="tx1"/>
              </a:solidFill>
              <a:effectLst/>
              <a:latin typeface="Verdana" pitchFamily="34" charset="0"/>
            </a:endParaRPr>
          </a:p>
        </p:txBody>
      </p:sp>
      <p:sp>
        <p:nvSpPr>
          <p:cNvPr id="11" name="Wave 10"/>
          <p:cNvSpPr/>
          <p:nvPr/>
        </p:nvSpPr>
        <p:spPr bwMode="auto">
          <a:xfrm>
            <a:off x="7086600" y="5923948"/>
            <a:ext cx="1828800" cy="952500"/>
          </a:xfrm>
          <a:prstGeom prst="wave">
            <a:avLst/>
          </a:prstGeom>
          <a:solidFill>
            <a:srgbClr val="7030A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glow rad="190500">
                    <a:srgbClr val="180800"/>
                  </a:glow>
                </a:effectLst>
                <a:latin typeface="Comic Sans MS" panose="030F0702030302020204" pitchFamily="66" charset="0"/>
              </a:rPr>
              <a:t>Part One</a:t>
            </a:r>
          </a:p>
        </p:txBody>
      </p:sp>
      <p:pic>
        <p:nvPicPr>
          <p:cNvPr id="2" name="batman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7702" y="7391400"/>
            <a:ext cx="406400" cy="406400"/>
          </a:xfrm>
          <a:prstGeom prst="rect">
            <a:avLst/>
          </a:prstGeom>
        </p:spPr>
      </p:pic>
    </p:spTree>
    <p:extLst>
      <p:ext uri="{BB962C8B-B14F-4D97-AF65-F5344CB8AC3E}">
        <p14:creationId xmlns:p14="http://schemas.microsoft.com/office/powerpoint/2010/main" val="2227453082"/>
      </p:ext>
    </p:extLst>
  </p:cSld>
  <p:clrMapOvr>
    <a:masterClrMapping/>
  </p:clrMapOv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0" y="-10428"/>
            <a:ext cx="3725239" cy="6868427"/>
          </a:xfrm>
        </p:spPr>
        <p:txBody>
          <a:bodyPr/>
          <a:lstStyle/>
          <a:p>
            <a:pPr eaLnBrk="1" hangingPunct="1">
              <a:buClr>
                <a:srgbClr val="FFFF00"/>
              </a:buClr>
            </a:pPr>
            <a:r>
              <a:rPr lang="en-US" altLang="en-US" sz="3200" dirty="0" smtClean="0"/>
              <a:t>Then, a fraction of a second later, an echo returns to the bat’s eardrums. </a:t>
            </a:r>
          </a:p>
          <a:p>
            <a:pPr eaLnBrk="1" hangingPunct="1">
              <a:buClr>
                <a:srgbClr val="FFFF00"/>
              </a:buClr>
            </a:pPr>
            <a:r>
              <a:rPr lang="en-US" altLang="en-US" sz="3200" dirty="0" smtClean="0"/>
              <a:t>The bat hears the echo and is able to tell how far away the object is — and in what direction. </a:t>
            </a:r>
          </a:p>
        </p:txBody>
      </p:sp>
      <p:pic>
        <p:nvPicPr>
          <p:cNvPr id="7172" name="Picture 4" descr="Echolocation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7000"/>
                    </a14:imgEffect>
                    <a14:imgEffect>
                      <a14:colorTemperature colorTemp="6084"/>
                    </a14:imgEffect>
                    <a14:imgEffect>
                      <a14:saturation sat="253000"/>
                    </a14:imgEffect>
                    <a14:imgEffect>
                      <a14:brightnessContrast bright="3000" contrast="31000"/>
                    </a14:imgEffect>
                  </a14:imgLayer>
                </a14:imgProps>
              </a:ext>
              <a:ext uri="{28A0092B-C50C-407E-A947-70E740481C1C}">
                <a14:useLocalDpi xmlns:a14="http://schemas.microsoft.com/office/drawing/2010/main" val="0"/>
              </a:ext>
            </a:extLst>
          </a:blip>
          <a:srcRect/>
          <a:stretch>
            <a:fillRect/>
          </a:stretch>
        </p:blipFill>
        <p:spPr bwMode="auto">
          <a:xfrm>
            <a:off x="3725239" y="0"/>
            <a:ext cx="54187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1692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4462914" y="0"/>
            <a:ext cx="4681086" cy="5334000"/>
          </a:xfrm>
        </p:spPr>
        <p:txBody>
          <a:bodyPr/>
          <a:lstStyle/>
          <a:p>
            <a:pPr marL="0" indent="0" algn="ctr" eaLnBrk="1" hangingPunct="1">
              <a:lnSpc>
                <a:spcPct val="90000"/>
              </a:lnSpc>
              <a:buClr>
                <a:srgbClr val="F4CF5A"/>
              </a:buClr>
              <a:buNone/>
            </a:pPr>
            <a:r>
              <a:rPr lang="en-US" altLang="en-US" sz="3200" dirty="0" smtClean="0"/>
              <a:t>How to Get Heavenly Bat Ears</a:t>
            </a:r>
            <a:endParaRPr lang="en-US" altLang="en-US" sz="3200" dirty="0"/>
          </a:p>
          <a:p>
            <a:pPr eaLnBrk="1" hangingPunct="1">
              <a:lnSpc>
                <a:spcPct val="90000"/>
              </a:lnSpc>
              <a:buClr>
                <a:srgbClr val="F4CF5A"/>
              </a:buClr>
            </a:pPr>
            <a:r>
              <a:rPr lang="en-US" altLang="en-US" sz="3200" dirty="0" smtClean="0"/>
              <a:t>When we hear God’s Word (with an open heart) God develops our “spiritual ears.” </a:t>
            </a:r>
          </a:p>
          <a:p>
            <a:pPr eaLnBrk="1" hangingPunct="1">
              <a:lnSpc>
                <a:spcPct val="90000"/>
              </a:lnSpc>
              <a:buClr>
                <a:srgbClr val="F4CF5A"/>
              </a:buClr>
            </a:pPr>
            <a:r>
              <a:rPr lang="en-US" altLang="en-US" sz="3200" dirty="0" smtClean="0"/>
              <a:t>The bible calls this “ears to hear” or “hearing.” </a:t>
            </a:r>
          </a:p>
          <a:p>
            <a:pPr eaLnBrk="1" hangingPunct="1">
              <a:lnSpc>
                <a:spcPct val="90000"/>
              </a:lnSpc>
              <a:buClr>
                <a:srgbClr val="F4CF5A"/>
              </a:buClr>
            </a:pPr>
            <a:r>
              <a:rPr lang="en-US" altLang="en-US" sz="3200" dirty="0" smtClean="0"/>
              <a:t>These special ears produce faith in us. </a:t>
            </a:r>
          </a:p>
        </p:txBody>
      </p:sp>
      <p:pic>
        <p:nvPicPr>
          <p:cNvPr id="8196" name="Picture 4" descr="1325499_f260"/>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8000"/>
                    </a14:imgEffect>
                    <a14:imgEffect>
                      <a14:colorTemperature colorTemp="6334"/>
                    </a14:imgEffect>
                    <a14:imgEffect>
                      <a14:saturation sat="121000"/>
                    </a14:imgEffect>
                    <a14:imgEffect>
                      <a14:brightnessContrast bright="12000" contrast="30000"/>
                    </a14:imgEffect>
                  </a14:imgLayer>
                </a14:imgProps>
              </a:ext>
              <a:ext uri="{28A0092B-C50C-407E-A947-70E740481C1C}">
                <a14:useLocalDpi xmlns:a14="http://schemas.microsoft.com/office/drawing/2010/main" val="0"/>
              </a:ext>
            </a:extLst>
          </a:blip>
          <a:srcRect l="13561"/>
          <a:stretch/>
        </p:blipFill>
        <p:spPr bwMode="auto">
          <a:xfrm>
            <a:off x="-16043" y="0"/>
            <a:ext cx="4580022"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16042" y="5715000"/>
            <a:ext cx="916004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eaLnBrk="1" hangingPunct="1">
              <a:lnSpc>
                <a:spcPct val="90000"/>
              </a:lnSpc>
              <a:buNone/>
            </a:pPr>
            <a:r>
              <a:rPr lang="en-US" altLang="en-US" sz="3200" kern="0" dirty="0" smtClean="0"/>
              <a:t>“…faith comes by hearing, and hearing by the word of God.” </a:t>
            </a:r>
            <a:r>
              <a:rPr lang="en-US" altLang="en-US" sz="2000" kern="0" dirty="0" smtClean="0"/>
              <a:t>Romans 10:17</a:t>
            </a:r>
          </a:p>
        </p:txBody>
      </p:sp>
    </p:spTree>
    <p:extLst>
      <p:ext uri="{BB962C8B-B14F-4D97-AF65-F5344CB8AC3E}">
        <p14:creationId xmlns:p14="http://schemas.microsoft.com/office/powerpoint/2010/main" val="3333766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0" y="5410200"/>
            <a:ext cx="8991600" cy="1357162"/>
          </a:xfrm>
          <a:solidFill>
            <a:schemeClr val="bg1"/>
          </a:solidFill>
        </p:spPr>
        <p:txBody>
          <a:bodyPr/>
          <a:lstStyle/>
          <a:p>
            <a:pPr algn="ctr" eaLnBrk="1" hangingPunct="1">
              <a:buFont typeface="Wingdings" pitchFamily="2" charset="2"/>
              <a:buNone/>
            </a:pPr>
            <a:r>
              <a:rPr lang="en-US" altLang="en-US" sz="4000" dirty="0" smtClean="0"/>
              <a:t>Hearing God’s Word </a:t>
            </a:r>
            <a:r>
              <a:rPr lang="en-US" altLang="en-US" sz="4000" dirty="0"/>
              <a:t>I</a:t>
            </a:r>
            <a:r>
              <a:rPr lang="en-US" altLang="en-US" sz="4000" dirty="0" smtClean="0"/>
              <a:t>mparts </a:t>
            </a:r>
          </a:p>
          <a:p>
            <a:pPr algn="ctr" eaLnBrk="1" hangingPunct="1">
              <a:buFont typeface="Wingdings" pitchFamily="2" charset="2"/>
              <a:buNone/>
            </a:pPr>
            <a:r>
              <a:rPr lang="en-US" altLang="en-US" sz="4000" dirty="0" smtClean="0"/>
              <a:t>Faith in the Believer </a:t>
            </a:r>
          </a:p>
        </p:txBody>
      </p:sp>
      <p:pic>
        <p:nvPicPr>
          <p:cNvPr id="9220" name="Picture 5" descr="havefaith2"/>
          <p:cNvPicPr>
            <a:picLocks noChangeAspect="1" noChangeArrowheads="1" noCrop="1"/>
          </p:cNvPicPr>
          <p:nvPr/>
        </p:nvPicPr>
        <p:blipFill>
          <a:blip r:embed="rId2">
            <a:extLst>
              <a:ext uri="{BEBA8EAE-BF5A-486C-A8C5-ECC9F3942E4B}">
                <a14:imgProps xmlns:a14="http://schemas.microsoft.com/office/drawing/2010/main">
                  <a14:imgLayer r:embed="rId3">
                    <a14:imgEffect>
                      <a14:sharpenSoften amount="89000"/>
                    </a14:imgEffect>
                    <a14:imgEffect>
                      <a14:colorTemperature colorTemp="6590"/>
                    </a14:imgEffect>
                    <a14:imgEffect>
                      <a14:saturation sat="322000"/>
                    </a14:imgEffect>
                    <a14:imgEffect>
                      <a14:brightnessContrast bright="-4000" contrast="27000"/>
                    </a14:imgEffect>
                  </a14:imgLayer>
                </a14:imgProps>
              </a:ext>
              <a:ext uri="{28A0092B-C50C-407E-A947-70E740481C1C}">
                <a14:useLocalDpi xmlns:a14="http://schemas.microsoft.com/office/drawing/2010/main" val="0"/>
              </a:ext>
            </a:extLst>
          </a:blip>
          <a:srcRect/>
          <a:stretch>
            <a:fillRect/>
          </a:stretch>
        </p:blipFill>
        <p:spPr bwMode="auto">
          <a:xfrm>
            <a:off x="76200" y="76200"/>
            <a:ext cx="8431481"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23554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4572000" cy="1905000"/>
          </a:xfrm>
        </p:spPr>
        <p:txBody>
          <a:bodyPr/>
          <a:lstStyle/>
          <a:p>
            <a:pPr eaLnBrk="1" hangingPunct="1"/>
            <a:r>
              <a:rPr lang="en-US" altLang="en-US" dirty="0" smtClean="0"/>
              <a:t>With God’s “Ears to Hear” We “See” </a:t>
            </a:r>
          </a:p>
        </p:txBody>
      </p:sp>
      <p:sp>
        <p:nvSpPr>
          <p:cNvPr id="10243" name="Rectangle 3"/>
          <p:cNvSpPr>
            <a:spLocks noGrp="1" noChangeArrowheads="1"/>
          </p:cNvSpPr>
          <p:nvPr>
            <p:ph type="body" idx="1"/>
          </p:nvPr>
        </p:nvSpPr>
        <p:spPr>
          <a:xfrm>
            <a:off x="4687502" y="-32886"/>
            <a:ext cx="4429730" cy="6858000"/>
          </a:xfrm>
        </p:spPr>
        <p:txBody>
          <a:bodyPr/>
          <a:lstStyle/>
          <a:p>
            <a:pPr eaLnBrk="1" hangingPunct="1">
              <a:lnSpc>
                <a:spcPct val="90000"/>
              </a:lnSpc>
              <a:buClr>
                <a:srgbClr val="F4CF5A"/>
              </a:buClr>
            </a:pPr>
            <a:r>
              <a:rPr lang="en-US" altLang="en-US" sz="3400" dirty="0" smtClean="0"/>
              <a:t> We enter God’s “Bat </a:t>
            </a:r>
            <a:r>
              <a:rPr lang="en-US" altLang="en-US" sz="3400" dirty="0"/>
              <a:t>C</a:t>
            </a:r>
            <a:r>
              <a:rPr lang="en-US" altLang="en-US" sz="3400" dirty="0" smtClean="0"/>
              <a:t>ave” (the Bible) as blind men. </a:t>
            </a:r>
          </a:p>
          <a:p>
            <a:pPr eaLnBrk="1" hangingPunct="1">
              <a:lnSpc>
                <a:spcPct val="90000"/>
              </a:lnSpc>
              <a:buClr>
                <a:srgbClr val="F4CF5A"/>
              </a:buClr>
            </a:pPr>
            <a:r>
              <a:rPr lang="en-US" altLang="en-US" sz="3400" dirty="0" smtClean="0"/>
              <a:t>We arise with faith (or sight). </a:t>
            </a:r>
          </a:p>
          <a:p>
            <a:pPr eaLnBrk="1" hangingPunct="1">
              <a:lnSpc>
                <a:spcPct val="90000"/>
              </a:lnSpc>
              <a:buClr>
                <a:srgbClr val="F4CF5A"/>
              </a:buClr>
            </a:pPr>
            <a:r>
              <a:rPr lang="en-US" altLang="en-US" sz="3400" dirty="0" smtClean="0"/>
              <a:t>A little girl said, "I know everything that's in the Bible.  Let's see - there's a lock of hair, some dried flowers,…“ </a:t>
            </a:r>
            <a:r>
              <a:rPr lang="en-US" altLang="en-US" sz="3400" i="1" dirty="0" smtClean="0"/>
              <a:t>Ha, Ha</a:t>
            </a:r>
          </a:p>
        </p:txBody>
      </p:sp>
      <p:pic>
        <p:nvPicPr>
          <p:cNvPr id="10245" name="Picture 5" descr="dusty-bibl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Effect>
                      <a14:colorTemperature colorTemp="7082"/>
                    </a14:imgEffect>
                    <a14:imgEffect>
                      <a14:saturation sat="130000"/>
                    </a14:imgEffect>
                    <a14:imgEffect>
                      <a14:brightnessContrast bright="9000" contrast="51000"/>
                    </a14:imgEffect>
                  </a14:imgLayer>
                </a14:imgProps>
              </a:ext>
              <a:ext uri="{28A0092B-C50C-407E-A947-70E740481C1C}">
                <a14:useLocalDpi xmlns:a14="http://schemas.microsoft.com/office/drawing/2010/main" val="0"/>
              </a:ext>
            </a:extLst>
          </a:blip>
          <a:srcRect/>
          <a:stretch>
            <a:fillRect/>
          </a:stretch>
        </p:blipFill>
        <p:spPr bwMode="auto">
          <a:xfrm>
            <a:off x="11733" y="3733800"/>
            <a:ext cx="4691811" cy="3124200"/>
          </a:xfrm>
          <a:prstGeom prst="rect">
            <a:avLst/>
          </a:prstGeom>
          <a:noFill/>
          <a:ln>
            <a:noFill/>
          </a:ln>
          <a:effectLst>
            <a:softEdge rad="254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imagesCAMV3T4P"/>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4000"/>
                    </a14:imgEffect>
                    <a14:imgEffect>
                      <a14:colorTemperature colorTemp="9824"/>
                    </a14:imgEffect>
                    <a14:imgEffect>
                      <a14:saturation sat="216000"/>
                    </a14:imgEffect>
                    <a14:imgEffect>
                      <a14:brightnessContrast contrast="42000"/>
                    </a14:imgEffect>
                  </a14:imgLayer>
                </a14:imgProps>
              </a:ext>
              <a:ext uri="{28A0092B-C50C-407E-A947-70E740481C1C}">
                <a14:useLocalDpi xmlns:a14="http://schemas.microsoft.com/office/drawing/2010/main" val="0"/>
              </a:ext>
            </a:extLst>
          </a:blip>
          <a:srcRect/>
          <a:stretch>
            <a:fillRect/>
          </a:stretch>
        </p:blipFill>
        <p:spPr bwMode="auto">
          <a:xfrm>
            <a:off x="2108" y="1648008"/>
            <a:ext cx="4721489" cy="2619192"/>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945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52885" y="0"/>
            <a:ext cx="3591115" cy="6861313"/>
          </a:xfrm>
        </p:spPr>
        <p:txBody>
          <a:bodyPr/>
          <a:lstStyle/>
          <a:p>
            <a:pPr marL="0" indent="0">
              <a:buNone/>
            </a:pPr>
            <a:r>
              <a:rPr lang="en-US" sz="3000" dirty="0"/>
              <a:t>Deafness is a condition where either the sound is not getting to the brain or it is getting there and the brain is unable to perceive it</a:t>
            </a:r>
            <a:r>
              <a:rPr lang="en-US" sz="3000" dirty="0" smtClean="0"/>
              <a:t>.</a:t>
            </a:r>
          </a:p>
          <a:p>
            <a:pPr marL="0" indent="0">
              <a:buNone/>
            </a:pPr>
            <a:endParaRPr lang="en-US" sz="800" dirty="0"/>
          </a:p>
          <a:p>
            <a:pPr marL="0" indent="0">
              <a:buNone/>
            </a:pPr>
            <a:r>
              <a:rPr lang="en-US" sz="3000" dirty="0" smtClean="0"/>
              <a:t>Likewise we may not be hearing the Word, or we  hear it but we </a:t>
            </a:r>
            <a:r>
              <a:rPr lang="en-US" sz="3000" dirty="0"/>
              <a:t>d</a:t>
            </a:r>
            <a:r>
              <a:rPr lang="en-US" sz="3000" dirty="0" smtClean="0"/>
              <a:t>on’t perceive it.</a:t>
            </a:r>
            <a:endParaRPr lang="en-US" sz="3000" dirty="0"/>
          </a:p>
          <a:p>
            <a:pPr marL="0" indent="0">
              <a:buNone/>
            </a:pPr>
            <a:endParaRPr lang="en-US" dirty="0" smtClean="0"/>
          </a:p>
        </p:txBody>
      </p:sp>
      <p:pic>
        <p:nvPicPr>
          <p:cNvPr id="2050" name="Picture 2" descr="C:\Users\Therese\Desktop\PIX\deaf.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2000"/>
                    </a14:imgEffect>
                    <a14:imgEffect>
                      <a14:colorTemperature colorTemp="7413"/>
                    </a14:imgEffect>
                    <a14:imgEffect>
                      <a14:saturation sat="157000"/>
                    </a14:imgEffect>
                    <a14:imgEffect>
                      <a14:brightnessContrast bright="5000" contrast="33000"/>
                    </a14:imgEffect>
                  </a14:imgLayer>
                </a14:imgProps>
              </a:ext>
              <a:ext uri="{28A0092B-C50C-407E-A947-70E740481C1C}">
                <a14:useLocalDpi xmlns:a14="http://schemas.microsoft.com/office/drawing/2010/main" val="0"/>
              </a:ext>
            </a:extLst>
          </a:blip>
          <a:srcRect/>
          <a:stretch>
            <a:fillRect/>
          </a:stretch>
        </p:blipFill>
        <p:spPr bwMode="auto">
          <a:xfrm>
            <a:off x="0" y="0"/>
            <a:ext cx="55528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093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heresthelid.com/wp-content/uploads/2009/11/Screen-Shot-2013-11-22-at-8.19.54-PM.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3000"/>
                    </a14:imgEffect>
                    <a14:imgEffect>
                      <a14:colorTemperature colorTemp="9227"/>
                    </a14:imgEffect>
                    <a14:imgEffect>
                      <a14:saturation sat="145000"/>
                    </a14:imgEffect>
                    <a14:imgEffect>
                      <a14:brightnessContrast bright="-1000" contrast="12000"/>
                    </a14:imgEffect>
                  </a14:imgLayer>
                </a14:imgProps>
              </a:ext>
              <a:ext uri="{28A0092B-C50C-407E-A947-70E740481C1C}">
                <a14:useLocalDpi xmlns:a14="http://schemas.microsoft.com/office/drawing/2010/main" val="0"/>
              </a:ext>
            </a:extLst>
          </a:blip>
          <a:srcRect/>
          <a:stretch>
            <a:fillRect/>
          </a:stretch>
        </p:blipFill>
        <p:spPr bwMode="auto">
          <a:xfrm>
            <a:off x="4864" y="-17834"/>
            <a:ext cx="9147192" cy="547052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30804" y="5452691"/>
            <a:ext cx="9121252" cy="1405309"/>
          </a:xfrm>
          <a:prstGeom prst="rect">
            <a:avLst/>
          </a:prstGeom>
          <a:noFill/>
          <a:ln>
            <a:noFill/>
          </a:ln>
          <a:effectLst>
            <a:softEdge rad="127000"/>
          </a:effectLs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000" kern="0" dirty="0" smtClean="0">
                <a:effectLst/>
              </a:rPr>
              <a:t>“And your ears shall hear a word behind you, </a:t>
            </a:r>
            <a:r>
              <a:rPr lang="en-US" sz="3000" kern="0" dirty="0" smtClean="0">
                <a:effectLst/>
              </a:rPr>
              <a:t>saying, </a:t>
            </a:r>
            <a:r>
              <a:rPr lang="en-US" sz="3000" dirty="0" smtClean="0">
                <a:effectLst/>
              </a:rPr>
              <a:t>this </a:t>
            </a:r>
            <a:r>
              <a:rPr lang="en-US" sz="3000" dirty="0">
                <a:effectLst/>
              </a:rPr>
              <a:t>is the </a:t>
            </a:r>
            <a:r>
              <a:rPr lang="en-US" sz="3000" dirty="0" smtClean="0">
                <a:effectLst/>
              </a:rPr>
              <a:t>way</a:t>
            </a:r>
            <a:r>
              <a:rPr lang="en-US" sz="3000" dirty="0">
                <a:effectLst/>
              </a:rPr>
              <a:t>, walk in it</a:t>
            </a:r>
            <a:r>
              <a:rPr lang="en-US" sz="3000" dirty="0" smtClean="0">
                <a:effectLst/>
              </a:rPr>
              <a:t>,</a:t>
            </a:r>
            <a:r>
              <a:rPr lang="en-US" sz="2000" dirty="0" smtClean="0">
                <a:effectLst/>
              </a:rPr>
              <a:t> </a:t>
            </a:r>
            <a:r>
              <a:rPr lang="en-US" sz="3000" dirty="0" smtClean="0">
                <a:effectLst/>
              </a:rPr>
              <a:t>when </a:t>
            </a:r>
            <a:r>
              <a:rPr lang="en-US" sz="3000" dirty="0">
                <a:effectLst/>
              </a:rPr>
              <a:t>you turn to the right </a:t>
            </a:r>
            <a:r>
              <a:rPr lang="en-US" sz="3000" dirty="0" smtClean="0">
                <a:effectLst/>
              </a:rPr>
              <a:t>or when </a:t>
            </a:r>
            <a:r>
              <a:rPr lang="en-US" sz="3000" dirty="0">
                <a:effectLst/>
              </a:rPr>
              <a:t>you turn to the left</a:t>
            </a:r>
            <a:r>
              <a:rPr lang="en-US" sz="3000" dirty="0" smtClean="0">
                <a:effectLst/>
              </a:rPr>
              <a:t>.” </a:t>
            </a:r>
            <a:r>
              <a:rPr lang="en-US" sz="2000" dirty="0" smtClean="0">
                <a:effectLst/>
              </a:rPr>
              <a:t>Isaiah </a:t>
            </a:r>
            <a:r>
              <a:rPr lang="en-US" sz="2000" dirty="0">
                <a:effectLst/>
              </a:rPr>
              <a:t>30:21  </a:t>
            </a:r>
            <a:endParaRPr lang="en-US" sz="2000" dirty="0">
              <a:effectLst/>
            </a:endParaRPr>
          </a:p>
        </p:txBody>
      </p:sp>
    </p:spTree>
    <p:extLst>
      <p:ext uri="{BB962C8B-B14F-4D97-AF65-F5344CB8AC3E}">
        <p14:creationId xmlns:p14="http://schemas.microsoft.com/office/powerpoint/2010/main" val="191104574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herese\Desktop\PIX\guilty_conscience_by_arkthefury-d311e6l.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73000"/>
                    </a14:imgEffect>
                    <a14:imgEffect>
                      <a14:colorTemperature colorTemp="8666"/>
                    </a14:imgEffect>
                    <a14:imgEffect>
                      <a14:saturation sat="199000"/>
                    </a14:imgEffect>
                    <a14:imgEffect>
                      <a14:brightnessContrast bright="8000" contrast="26000"/>
                    </a14:imgEffect>
                  </a14:imgLayer>
                </a14:imgProps>
              </a:ext>
              <a:ext uri="{28A0092B-C50C-407E-A947-70E740481C1C}">
                <a14:useLocalDpi xmlns:a14="http://schemas.microsoft.com/office/drawing/2010/main" val="0"/>
              </a:ext>
            </a:extLst>
          </a:blip>
          <a:srcRect/>
          <a:stretch>
            <a:fillRect/>
          </a:stretch>
        </p:blipFill>
        <p:spPr bwMode="auto">
          <a:xfrm>
            <a:off x="0" y="23812"/>
            <a:ext cx="9144000" cy="6834188"/>
          </a:xfrm>
          <a:prstGeom prst="rect">
            <a:avLst/>
          </a:prstGeom>
          <a:solidFill>
            <a:schemeClr val="bg1"/>
          </a:solidFill>
          <a:effectLst>
            <a:softEdge rad="0"/>
          </a:effectLst>
        </p:spPr>
      </p:pic>
      <p:sp>
        <p:nvSpPr>
          <p:cNvPr id="3" name="Content Placeholder 2"/>
          <p:cNvSpPr>
            <a:spLocks noGrp="1"/>
          </p:cNvSpPr>
          <p:nvPr>
            <p:ph idx="1"/>
          </p:nvPr>
        </p:nvSpPr>
        <p:spPr>
          <a:xfrm>
            <a:off x="2406" y="4343400"/>
            <a:ext cx="9144000" cy="2510589"/>
          </a:xfrm>
          <a:solidFill>
            <a:schemeClr val="bg1">
              <a:alpha val="61000"/>
            </a:schemeClr>
          </a:solidFill>
          <a:effectLst>
            <a:softEdge rad="177800"/>
          </a:effectLst>
        </p:spPr>
        <p:txBody>
          <a:bodyPr/>
          <a:lstStyle/>
          <a:p>
            <a:pPr>
              <a:buClr>
                <a:srgbClr val="F4CF5A"/>
              </a:buClr>
            </a:pPr>
            <a:r>
              <a:rPr lang="en-US" sz="3000" dirty="0">
                <a:effectLst>
                  <a:glow rad="190500">
                    <a:srgbClr val="180800"/>
                  </a:glow>
                </a:effectLst>
              </a:rPr>
              <a:t>These evil people cannot see what is right and what is wrong. It is like their conscience has been destroyed with a hot iron. </a:t>
            </a:r>
            <a:r>
              <a:rPr lang="en-US" sz="2000" dirty="0">
                <a:effectLst>
                  <a:glow rad="190500">
                    <a:srgbClr val="180800"/>
                  </a:glow>
                </a:effectLst>
              </a:rPr>
              <a:t>1 Timothy 4:2 </a:t>
            </a:r>
          </a:p>
          <a:p>
            <a:pPr>
              <a:buClr>
                <a:srgbClr val="F4CF5A"/>
              </a:buClr>
            </a:pPr>
            <a:r>
              <a:rPr lang="en-US" sz="3000" dirty="0">
                <a:effectLst>
                  <a:glow rad="190500">
                    <a:srgbClr val="180800"/>
                  </a:glow>
                </a:effectLst>
              </a:rPr>
              <a:t>When your Conscience is dead, you barely even hear the good voice anymore. </a:t>
            </a:r>
          </a:p>
          <a:p>
            <a:endParaRPr lang="en-US" dirty="0"/>
          </a:p>
        </p:txBody>
      </p:sp>
      <p:sp>
        <p:nvSpPr>
          <p:cNvPr id="5" name="Title 1"/>
          <p:cNvSpPr>
            <a:spLocks noGrp="1"/>
          </p:cNvSpPr>
          <p:nvPr>
            <p:ph type="title"/>
          </p:nvPr>
        </p:nvSpPr>
        <p:spPr>
          <a:xfrm>
            <a:off x="0" y="0"/>
            <a:ext cx="3352800" cy="1905000"/>
          </a:xfrm>
          <a:solidFill>
            <a:schemeClr val="bg1">
              <a:alpha val="23000"/>
            </a:schemeClr>
          </a:solidFill>
          <a:effectLst>
            <a:softEdge rad="127000"/>
          </a:effectLst>
        </p:spPr>
        <p:txBody>
          <a:bodyPr/>
          <a:lstStyle/>
          <a:p>
            <a:r>
              <a:rPr lang="en-US" dirty="0" smtClean="0"/>
              <a:t>But</a:t>
            </a:r>
            <a:r>
              <a:rPr lang="en-US" dirty="0" smtClean="0">
                <a:effectLst>
                  <a:glow rad="190500">
                    <a:srgbClr val="180800"/>
                  </a:glow>
                </a:effectLst>
              </a:rPr>
              <a:t>, hearing can be damaged.</a:t>
            </a:r>
            <a:endParaRPr lang="en-US" dirty="0">
              <a:effectLst>
                <a:glow rad="190500">
                  <a:srgbClr val="180800"/>
                </a:glow>
              </a:effectLst>
            </a:endParaRPr>
          </a:p>
        </p:txBody>
      </p:sp>
    </p:spTree>
    <p:extLst>
      <p:ext uri="{BB962C8B-B14F-4D97-AF65-F5344CB8AC3E}">
        <p14:creationId xmlns:p14="http://schemas.microsoft.com/office/powerpoint/2010/main" val="19088509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Therese\Desktop\PIX\cav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8000"/>
                    </a14:imgEffect>
                    <a14:imgEffect>
                      <a14:colorTemperature colorTemp="8335"/>
                    </a14:imgEffect>
                    <a14:imgEffect>
                      <a14:saturation sat="174000"/>
                    </a14:imgEffect>
                    <a14:imgEffect>
                      <a14:brightnessContrast bright="4000" contrast="29000"/>
                    </a14:imgEffect>
                  </a14:imgLayer>
                </a14:imgProps>
              </a:ext>
              <a:ext uri="{28A0092B-C50C-407E-A947-70E740481C1C}">
                <a14:useLocalDpi xmlns:a14="http://schemas.microsoft.com/office/drawing/2010/main" val="0"/>
              </a:ext>
            </a:extLst>
          </a:blip>
          <a:srcRect/>
          <a:stretch>
            <a:fillRect/>
          </a:stretch>
        </p:blipFill>
        <p:spPr bwMode="auto">
          <a:xfrm>
            <a:off x="37698"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Therese\Desktop\PIX\reviv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03739">
            <a:off x="6253023" y="376237"/>
            <a:ext cx="1873525" cy="1685925"/>
          </a:xfrm>
          <a:prstGeom prst="rect">
            <a:avLst/>
          </a:prstGeom>
          <a:noFill/>
          <a:effectLst>
            <a:softEdge rad="2286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 y="0"/>
            <a:ext cx="4343401" cy="6857999"/>
          </a:xfrm>
          <a:solidFill>
            <a:schemeClr val="bg1">
              <a:alpha val="53000"/>
            </a:schemeClr>
          </a:solidFill>
          <a:effectLst>
            <a:softEdge rad="355600"/>
          </a:effectLst>
        </p:spPr>
        <p:txBody>
          <a:bodyPr/>
          <a:lstStyle/>
          <a:p>
            <a:pPr>
              <a:buClr>
                <a:srgbClr val="F4CF5A"/>
              </a:buClr>
            </a:pPr>
            <a:r>
              <a:rPr lang="en-US" sz="3000" dirty="0" smtClean="0">
                <a:effectLst>
                  <a:glow rad="190500">
                    <a:srgbClr val="180800"/>
                  </a:glow>
                </a:effectLst>
              </a:rPr>
              <a:t>First</a:t>
            </a:r>
            <a:r>
              <a:rPr lang="en-US" sz="3000" dirty="0">
                <a:effectLst>
                  <a:glow rad="190500">
                    <a:srgbClr val="180800"/>
                  </a:glow>
                </a:effectLst>
              </a:rPr>
              <a:t>, we need to hear the Word (get some cave time) and then it can begin to heal our broken consciences and revive our dead faith.</a:t>
            </a:r>
          </a:p>
          <a:p>
            <a:pPr>
              <a:buClr>
                <a:srgbClr val="F4CF5A"/>
              </a:buClr>
            </a:pPr>
            <a:r>
              <a:rPr lang="en-US" sz="3000" dirty="0">
                <a:effectLst>
                  <a:glow rad="190500">
                    <a:srgbClr val="180800"/>
                  </a:glow>
                </a:effectLst>
              </a:rPr>
              <a:t>“The word is near thee, even in your mouth, and in your heart. This is the word of faith…” </a:t>
            </a:r>
            <a:endParaRPr lang="en-US" sz="3000" dirty="0" smtClean="0">
              <a:effectLst>
                <a:glow rad="190500">
                  <a:srgbClr val="180800"/>
                </a:glow>
              </a:effectLst>
            </a:endParaRPr>
          </a:p>
          <a:p>
            <a:pPr marL="0" indent="0" algn="r">
              <a:buClr>
                <a:srgbClr val="F4CF5A"/>
              </a:buClr>
              <a:buNone/>
            </a:pPr>
            <a:r>
              <a:rPr lang="en-US" sz="2000" dirty="0" smtClean="0">
                <a:effectLst>
                  <a:glow rad="190500">
                    <a:srgbClr val="180800"/>
                  </a:glow>
                </a:effectLst>
              </a:rPr>
              <a:t>Romans </a:t>
            </a:r>
            <a:r>
              <a:rPr lang="en-US" sz="2000" dirty="0">
                <a:effectLst>
                  <a:glow rad="190500">
                    <a:srgbClr val="180800"/>
                  </a:glow>
                </a:effectLst>
              </a:rPr>
              <a:t>10:8</a:t>
            </a:r>
          </a:p>
          <a:p>
            <a:pPr marL="0" indent="0">
              <a:buClr>
                <a:srgbClr val="F4CF5A"/>
              </a:buClr>
              <a:buNone/>
            </a:pPr>
            <a:endParaRPr lang="en-US" dirty="0"/>
          </a:p>
        </p:txBody>
      </p:sp>
      <p:pic>
        <p:nvPicPr>
          <p:cNvPr id="5123" name="Picture 3" descr="C:\Users\Therese\Desktop\PIX\conscience.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9000"/>
                    </a14:imgEffect>
                    <a14:imgEffect>
                      <a14:colorTemperature colorTemp="5747"/>
                    </a14:imgEffect>
                    <a14:imgEffect>
                      <a14:saturation sat="252000"/>
                    </a14:imgEffect>
                    <a14:imgEffect>
                      <a14:brightnessContrast bright="3000" contrast="59000"/>
                    </a14:imgEffect>
                  </a14:imgLayer>
                </a14:imgProps>
              </a:ext>
              <a:ext uri="{28A0092B-C50C-407E-A947-70E740481C1C}">
                <a14:useLocalDpi xmlns:a14="http://schemas.microsoft.com/office/drawing/2010/main" val="0"/>
              </a:ext>
            </a:extLst>
          </a:blip>
          <a:srcRect l="7836" t="35533" r="34816"/>
          <a:stretch/>
        </p:blipFill>
        <p:spPr bwMode="auto">
          <a:xfrm rot="20711072">
            <a:off x="4276132" y="2411193"/>
            <a:ext cx="1745463" cy="1309738"/>
          </a:xfrm>
          <a:prstGeom prst="rect">
            <a:avLst/>
          </a:prstGeom>
          <a:noFill/>
          <a:effectLst>
            <a:softEdge rad="114300"/>
          </a:effectLst>
          <a:scene3d>
            <a:camera prst="isometricRightUp">
              <a:rot lat="600000" lon="20400000" rev="0"/>
            </a:camera>
            <a:lightRig rig="threePt" dir="t"/>
          </a:scene3d>
        </p:spPr>
      </p:pic>
      <p:sp>
        <p:nvSpPr>
          <p:cNvPr id="7" name="Content Placeholder 2"/>
          <p:cNvSpPr txBox="1">
            <a:spLocks/>
          </p:cNvSpPr>
          <p:nvPr/>
        </p:nvSpPr>
        <p:spPr bwMode="auto">
          <a:xfrm>
            <a:off x="4788568" y="-228600"/>
            <a:ext cx="4355432" cy="1447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ct val="150000"/>
              </a:lnSpc>
              <a:buFont typeface="Wingdings" pitchFamily="2" charset="2"/>
              <a:buNone/>
            </a:pPr>
            <a:r>
              <a:rPr lang="en-US" sz="4000" kern="0" dirty="0" smtClean="0"/>
              <a:t>We Need Cave Time</a:t>
            </a:r>
            <a:endParaRPr lang="en-US" sz="4000" kern="0" dirty="0"/>
          </a:p>
        </p:txBody>
      </p:sp>
      <p:pic>
        <p:nvPicPr>
          <p:cNvPr id="5127" name="Picture 7" descr="https://encrypted-tbn2.gstatic.com/images?q=tbn:ANd9GcS4V0KablAXPGwDD2k8GX51P_5Ct537WGBxwy46Dxg_OFCpfQOHkA">
            <a:hlinkClick r:id="rId7"/>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19000"/>
                    </a14:imgEffect>
                    <a14:imgEffect>
                      <a14:colorTemperature colorTemp="4906"/>
                    </a14:imgEffect>
                    <a14:imgEffect>
                      <a14:saturation sat="133000"/>
                    </a14:imgEffect>
                    <a14:imgEffect>
                      <a14:brightnessContrast bright="1000" contrast="47000"/>
                    </a14:imgEffect>
                  </a14:imgLayer>
                </a14:imgProps>
              </a:ext>
              <a:ext uri="{28A0092B-C50C-407E-A947-70E740481C1C}">
                <a14:useLocalDpi xmlns:a14="http://schemas.microsoft.com/office/drawing/2010/main" val="0"/>
              </a:ext>
            </a:extLst>
          </a:blip>
          <a:srcRect l="5016" t="13024" r="5702" b="4416"/>
          <a:stretch/>
        </p:blipFill>
        <p:spPr bwMode="auto">
          <a:xfrm rot="20678314">
            <a:off x="5885683" y="3012452"/>
            <a:ext cx="2342144" cy="1278773"/>
          </a:xfrm>
          <a:prstGeom prst="rect">
            <a:avLst/>
          </a:prstGeom>
          <a:noFill/>
          <a:effectLst>
            <a:softEdge rad="203200"/>
          </a:effectLst>
          <a:scene3d>
            <a:camera prst="isometricRightUp"/>
            <a:lightRig rig="threePt" dir="t"/>
          </a:scene3d>
        </p:spPr>
      </p:pic>
    </p:spTree>
    <p:extLst>
      <p:ext uri="{BB962C8B-B14F-4D97-AF65-F5344CB8AC3E}">
        <p14:creationId xmlns:p14="http://schemas.microsoft.com/office/powerpoint/2010/main" val="10214683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5"/>
                                        </p:tgtEl>
                                        <p:attrNameLst>
                                          <p:attrName>style.visibility</p:attrName>
                                        </p:attrNameLst>
                                      </p:cBhvr>
                                      <p:to>
                                        <p:strVal val="visible"/>
                                      </p:to>
                                    </p:set>
                                    <p:anim calcmode="lin" valueType="num">
                                      <p:cBhvr additive="base">
                                        <p:cTn id="13" dur="500" fill="hold"/>
                                        <p:tgtEl>
                                          <p:spTgt spid="5125"/>
                                        </p:tgtEl>
                                        <p:attrNameLst>
                                          <p:attrName>ppt_x</p:attrName>
                                        </p:attrNameLst>
                                      </p:cBhvr>
                                      <p:tavLst>
                                        <p:tav tm="0">
                                          <p:val>
                                            <p:strVal val="#ppt_x"/>
                                          </p:val>
                                        </p:tav>
                                        <p:tav tm="100000">
                                          <p:val>
                                            <p:strVal val="#ppt_x"/>
                                          </p:val>
                                        </p:tav>
                                      </p:tavLst>
                                    </p:anim>
                                    <p:anim calcmode="lin" valueType="num">
                                      <p:cBhvr additive="base">
                                        <p:cTn id="14"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3"/>
                                        </p:tgtEl>
                                        <p:attrNameLst>
                                          <p:attrName>style.visibility</p:attrName>
                                        </p:attrNameLst>
                                      </p:cBhvr>
                                      <p:to>
                                        <p:strVal val="visible"/>
                                      </p:to>
                                    </p:set>
                                    <p:anim calcmode="lin" valueType="num">
                                      <p:cBhvr additive="base">
                                        <p:cTn id="19" dur="500" fill="hold"/>
                                        <p:tgtEl>
                                          <p:spTgt spid="5123"/>
                                        </p:tgtEl>
                                        <p:attrNameLst>
                                          <p:attrName>ppt_x</p:attrName>
                                        </p:attrNameLst>
                                      </p:cBhvr>
                                      <p:tavLst>
                                        <p:tav tm="0">
                                          <p:val>
                                            <p:strVal val="#ppt_x"/>
                                          </p:val>
                                        </p:tav>
                                        <p:tav tm="100000">
                                          <p:val>
                                            <p:strVal val="#ppt_x"/>
                                          </p:val>
                                        </p:tav>
                                      </p:tavLst>
                                    </p:anim>
                                    <p:anim calcmode="lin" valueType="num">
                                      <p:cBhvr additive="base">
                                        <p:cTn id="20"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27"/>
                                        </p:tgtEl>
                                        <p:attrNameLst>
                                          <p:attrName>style.visibility</p:attrName>
                                        </p:attrNameLst>
                                      </p:cBhvr>
                                      <p:to>
                                        <p:strVal val="visible"/>
                                      </p:to>
                                    </p:set>
                                    <p:anim calcmode="lin" valueType="num">
                                      <p:cBhvr additive="base">
                                        <p:cTn id="25" dur="500" fill="hold"/>
                                        <p:tgtEl>
                                          <p:spTgt spid="5127"/>
                                        </p:tgtEl>
                                        <p:attrNameLst>
                                          <p:attrName>ppt_x</p:attrName>
                                        </p:attrNameLst>
                                      </p:cBhvr>
                                      <p:tavLst>
                                        <p:tav tm="0">
                                          <p:val>
                                            <p:strVal val="#ppt_x"/>
                                          </p:val>
                                        </p:tav>
                                        <p:tav tm="100000">
                                          <p:val>
                                            <p:strVal val="#ppt_x"/>
                                          </p:val>
                                        </p:tav>
                                      </p:tavLst>
                                    </p:anim>
                                    <p:anim calcmode="lin" valueType="num">
                                      <p:cBhvr additive="base">
                                        <p:cTn id="26"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bg/>
                                          </p:spTgt>
                                        </p:tgtEl>
                                        <p:attrNameLst>
                                          <p:attrName>style.visibility</p:attrName>
                                        </p:attrNameLst>
                                      </p:cBhvr>
                                      <p:to>
                                        <p:strVal val="visible"/>
                                      </p:to>
                                    </p:set>
                                    <p:anim calcmode="lin" valueType="num">
                                      <p:cBhvr additive="base">
                                        <p:cTn id="3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 calcmode="lin" valueType="num">
                                      <p:cBhvr additive="base">
                                        <p:cTn id="4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 calcmode="lin" valueType="num">
                                      <p:cBhvr additive="base">
                                        <p:cTn id="4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ebook"/>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5912"/>
                    </a14:imgEffect>
                    <a14:imgEffect>
                      <a14:saturation sat="192000"/>
                    </a14:imgEffect>
                    <a14:imgEffect>
                      <a14:brightnessContrast bright="10000" contrast="15000"/>
                    </a14:imgEffect>
                  </a14:imgLayer>
                </a14:imgProps>
              </a:ext>
              <a:ext uri="{28A0092B-C50C-407E-A947-70E740481C1C}">
                <a14:useLocalDpi xmlns:a14="http://schemas.microsoft.com/office/drawing/2010/main" val="0"/>
              </a:ext>
            </a:extLst>
          </a:blip>
          <a:srcRect/>
          <a:stretch>
            <a:fillRect/>
          </a:stretch>
        </p:blipFill>
        <p:spPr bwMode="auto">
          <a:xfrm>
            <a:off x="0" y="856147"/>
            <a:ext cx="9144000" cy="600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body" idx="1"/>
          </p:nvPr>
        </p:nvSpPr>
        <p:spPr>
          <a:xfrm>
            <a:off x="0" y="0"/>
            <a:ext cx="9144000" cy="1295400"/>
          </a:xfrm>
          <a:solidFill>
            <a:schemeClr val="bg1"/>
          </a:solidFill>
        </p:spPr>
        <p:txBody>
          <a:bodyPr/>
          <a:lstStyle/>
          <a:p>
            <a:pPr eaLnBrk="1" hangingPunct="1">
              <a:buFont typeface="Wingdings" pitchFamily="2" charset="2"/>
              <a:buNone/>
            </a:pPr>
            <a:r>
              <a:rPr lang="en-US" altLang="en-US" sz="3200" dirty="0" smtClean="0"/>
              <a:t>"I can find ten men who will die for the Bible for every one who will read it” </a:t>
            </a:r>
            <a:r>
              <a:rPr lang="en-US" altLang="en-US" sz="2000" dirty="0" smtClean="0"/>
              <a:t>Spurgeon </a:t>
            </a:r>
          </a:p>
        </p:txBody>
      </p:sp>
    </p:spTree>
    <p:extLst>
      <p:ext uri="{BB962C8B-B14F-4D97-AF65-F5344CB8AC3E}">
        <p14:creationId xmlns:p14="http://schemas.microsoft.com/office/powerpoint/2010/main" val="76499807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bat-fligh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6000"/>
                    </a14:imgEffect>
                    <a14:imgEffect>
                      <a14:colorTemperature colorTemp="7249"/>
                    </a14:imgEffect>
                    <a14:imgEffect>
                      <a14:saturation sat="174000"/>
                    </a14:imgEffect>
                    <a14:imgEffect>
                      <a14:brightnessContrast bright="12000" contrast="17000"/>
                    </a14:imgEffect>
                  </a14:imgLayer>
                </a14:imgProps>
              </a:ext>
              <a:ext uri="{28A0092B-C50C-407E-A947-70E740481C1C}">
                <a14:useLocalDpi xmlns:a14="http://schemas.microsoft.com/office/drawing/2010/main" val="0"/>
              </a:ext>
            </a:extLst>
          </a:blip>
          <a:srcRect/>
          <a:stretch>
            <a:fillRect/>
          </a:stretch>
        </p:blipFill>
        <p:spPr bwMode="auto">
          <a:xfrm>
            <a:off x="131446" y="533400"/>
            <a:ext cx="9164954" cy="6477000"/>
          </a:xfrm>
          <a:prstGeom prst="rect">
            <a:avLst/>
          </a:prstGeom>
          <a:noFill/>
          <a:ln>
            <a:noFill/>
          </a:ln>
          <a:effectLst>
            <a:softEdge rad="165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Grp="1" noChangeArrowheads="1"/>
          </p:cNvSpPr>
          <p:nvPr>
            <p:ph type="body" idx="1"/>
          </p:nvPr>
        </p:nvSpPr>
        <p:spPr>
          <a:xfrm>
            <a:off x="0" y="-21657"/>
            <a:ext cx="9144000" cy="2688657"/>
          </a:xfrm>
        </p:spPr>
        <p:txBody>
          <a:bodyPr/>
          <a:lstStyle/>
          <a:p>
            <a:pPr eaLnBrk="1" hangingPunct="1">
              <a:buClr>
                <a:srgbClr val="F4CF5A"/>
              </a:buClr>
            </a:pPr>
            <a:r>
              <a:rPr lang="en-US" altLang="en-US" sz="3000" dirty="0">
                <a:effectLst>
                  <a:glow rad="292100">
                    <a:schemeClr val="bg1"/>
                  </a:glow>
                </a:effectLst>
              </a:rPr>
              <a:t>Scientists have learned that even though their eyesight is extremely poor, by using echolocation, bats can soar freely through difficult spaces. </a:t>
            </a:r>
          </a:p>
          <a:p>
            <a:pPr eaLnBrk="1" hangingPunct="1">
              <a:buClr>
                <a:srgbClr val="F4CF5A"/>
              </a:buClr>
            </a:pPr>
            <a:r>
              <a:rPr lang="en-US" altLang="en-US" sz="3000" dirty="0" smtClean="0">
                <a:effectLst>
                  <a:glow rad="292100">
                    <a:schemeClr val="bg1"/>
                  </a:glow>
                </a:effectLst>
              </a:rPr>
              <a:t>“For we walk by faith, not by sight.”  </a:t>
            </a:r>
            <a:r>
              <a:rPr lang="en-US" altLang="en-US" sz="2000" dirty="0" smtClean="0">
                <a:effectLst>
                  <a:glow rad="292100">
                    <a:schemeClr val="bg1"/>
                  </a:glow>
                </a:effectLst>
              </a:rPr>
              <a:t>2 Cor. 5:7 </a:t>
            </a:r>
          </a:p>
          <a:p>
            <a:pPr eaLnBrk="1" hangingPunct="1">
              <a:buFont typeface="Wingdings" pitchFamily="2" charset="2"/>
              <a:buNone/>
            </a:pPr>
            <a:endParaRPr lang="en-US" altLang="en-US" sz="3000" dirty="0" smtClean="0"/>
          </a:p>
        </p:txBody>
      </p:sp>
    </p:spTree>
    <p:extLst>
      <p:ext uri="{BB962C8B-B14F-4D97-AF65-F5344CB8AC3E}">
        <p14:creationId xmlns:p14="http://schemas.microsoft.com/office/powerpoint/2010/main" val="1477915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Font typeface="Wingdings" pitchFamily="2" charset="2"/>
              <a:buNone/>
            </a:pPr>
            <a:r>
              <a:rPr lang="en-US" sz="2400" b="1" dirty="0" smtClean="0"/>
              <a:t>Note:</a:t>
            </a:r>
            <a:r>
              <a:rPr lang="en-US" sz="2400" dirty="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r>
              <a:rPr lang="en-US" sz="2400" dirty="0" smtClean="0">
                <a:latin typeface="Arial" charset="0"/>
              </a:rPr>
              <a:t>:</a:t>
            </a:r>
            <a:endParaRPr lang="en-US" sz="2400" dirty="0">
              <a:latin typeface="Arial" charset="0"/>
            </a:endParaRPr>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5"/>
              </a:rPr>
              <a:t>info@ckbrazos.org</a:t>
            </a:r>
            <a:r>
              <a:rPr lang="en-US" sz="2400" b="1" dirty="0">
                <a:latin typeface="Arial" charset="0"/>
              </a:rPr>
              <a:t> </a:t>
            </a:r>
          </a:p>
        </p:txBody>
      </p:sp>
    </p:spTree>
    <p:extLst>
      <p:ext uri="{BB962C8B-B14F-4D97-AF65-F5344CB8AC3E}">
        <p14:creationId xmlns:p14="http://schemas.microsoft.com/office/powerpoint/2010/main" val="137768634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batman_ar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6000"/>
                    </a14:imgEffect>
                    <a14:imgEffect>
                      <a14:colorTemperature colorTemp="6912"/>
                    </a14:imgEffect>
                    <a14:imgEffect>
                      <a14:saturation sat="235000"/>
                    </a14:imgEffect>
                    <a14:imgEffect>
                      <a14:brightnessContrast bright="16000" contrast="-10000"/>
                    </a14:imgEffect>
                  </a14:imgLayer>
                </a14:imgProps>
              </a:ext>
              <a:ext uri="{28A0092B-C50C-407E-A947-70E740481C1C}">
                <a14:useLocalDpi xmlns:a14="http://schemas.microsoft.com/office/drawing/2010/main" val="0"/>
              </a:ext>
            </a:extLst>
          </a:blip>
          <a:srcRect/>
          <a:stretch>
            <a:fillRect/>
          </a:stretch>
        </p:blipFill>
        <p:spPr bwMode="auto">
          <a:xfrm>
            <a:off x="3810000" y="6416"/>
            <a:ext cx="5356459" cy="686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body" idx="1"/>
          </p:nvPr>
        </p:nvSpPr>
        <p:spPr>
          <a:xfrm>
            <a:off x="0" y="609600"/>
            <a:ext cx="3810000" cy="6248400"/>
          </a:xfrm>
        </p:spPr>
        <p:txBody>
          <a:bodyPr lIns="91440" tIns="0" rIns="0" bIns="0"/>
          <a:lstStyle/>
          <a:p>
            <a:pPr eaLnBrk="1" hangingPunct="1">
              <a:buClr>
                <a:srgbClr val="F4CF5A"/>
              </a:buClr>
            </a:pPr>
            <a:r>
              <a:rPr lang="en-US" altLang="en-US" sz="3200" dirty="0" smtClean="0"/>
              <a:t>God’s “batman” soars fearlessly on his missions, believing what he has heard from God! </a:t>
            </a:r>
          </a:p>
          <a:p>
            <a:pPr eaLnBrk="1" hangingPunct="1">
              <a:buClr>
                <a:srgbClr val="F4CF5A"/>
              </a:buClr>
            </a:pPr>
            <a:r>
              <a:rPr lang="en-US" altLang="en-US" sz="3200" dirty="0" smtClean="0"/>
              <a:t>“…</a:t>
            </a:r>
            <a:r>
              <a:rPr lang="en-US" sz="3200" dirty="0"/>
              <a:t>what you hear whispered in the ear, proclaim upon the housetops</a:t>
            </a:r>
            <a:r>
              <a:rPr lang="en-US" sz="3200" dirty="0" smtClean="0"/>
              <a:t>.” </a:t>
            </a:r>
          </a:p>
          <a:p>
            <a:pPr algn="r" eaLnBrk="1" hangingPunct="1">
              <a:buClr>
                <a:srgbClr val="F4CF5A"/>
              </a:buClr>
            </a:pPr>
            <a:r>
              <a:rPr lang="en-US" altLang="en-US" sz="1800" dirty="0" smtClean="0"/>
              <a:t>Mat.10:27</a:t>
            </a:r>
            <a:r>
              <a:rPr lang="en-US" altLang="en-US" sz="2000" dirty="0" smtClean="0"/>
              <a:t> </a:t>
            </a:r>
          </a:p>
        </p:txBody>
      </p:sp>
    </p:spTree>
    <p:extLst>
      <p:ext uri="{BB962C8B-B14F-4D97-AF65-F5344CB8AC3E}">
        <p14:creationId xmlns:p14="http://schemas.microsoft.com/office/powerpoint/2010/main" val="1649349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1000"/>
                                        <p:tgtEl>
                                          <p:spTgt spid="13315">
                                            <p:txEl>
                                              <p:pRg st="0" end="0"/>
                                            </p:txEl>
                                          </p:spTgt>
                                        </p:tgtEl>
                                      </p:cBhvr>
                                    </p:animEffect>
                                    <p:anim calcmode="lin" valueType="num">
                                      <p:cBhvr>
                                        <p:cTn id="8" dur="10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3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315">
                                            <p:txEl>
                                              <p:pRg st="1" end="1"/>
                                            </p:txEl>
                                          </p:spTgt>
                                        </p:tgtEl>
                                        <p:attrNameLst>
                                          <p:attrName>style.visibility</p:attrName>
                                        </p:attrNameLst>
                                      </p:cBhvr>
                                      <p:to>
                                        <p:strVal val="visible"/>
                                      </p:to>
                                    </p:set>
                                    <p:animEffect transition="in" filter="fade">
                                      <p:cBhvr>
                                        <p:cTn id="14" dur="1000"/>
                                        <p:tgtEl>
                                          <p:spTgt spid="13315">
                                            <p:txEl>
                                              <p:pRg st="1" end="1"/>
                                            </p:txEl>
                                          </p:spTgt>
                                        </p:tgtEl>
                                      </p:cBhvr>
                                    </p:animEffect>
                                    <p:anim calcmode="lin" valueType="num">
                                      <p:cBhvr>
                                        <p:cTn id="15" dur="10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3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315">
                                            <p:txEl>
                                              <p:pRg st="2" end="2"/>
                                            </p:txEl>
                                          </p:spTgt>
                                        </p:tgtEl>
                                        <p:attrNameLst>
                                          <p:attrName>style.visibility</p:attrName>
                                        </p:attrNameLst>
                                      </p:cBhvr>
                                      <p:to>
                                        <p:strVal val="visible"/>
                                      </p:to>
                                    </p:set>
                                    <p:animEffect transition="in" filter="fade">
                                      <p:cBhvr>
                                        <p:cTn id="21" dur="1000"/>
                                        <p:tgtEl>
                                          <p:spTgt spid="13315">
                                            <p:txEl>
                                              <p:pRg st="2" end="2"/>
                                            </p:txEl>
                                          </p:spTgt>
                                        </p:tgtEl>
                                      </p:cBhvr>
                                    </p:animEffect>
                                    <p:anim calcmode="lin" valueType="num">
                                      <p:cBhvr>
                                        <p:cTn id="22" dur="10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3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4" descr="12-22hearing_thumb"/>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7000"/>
                    </a14:imgEffect>
                    <a14:imgEffect>
                      <a14:colorTemperature colorTemp="6345"/>
                    </a14:imgEffect>
                    <a14:imgEffect>
                      <a14:saturation sat="133000"/>
                    </a14:imgEffect>
                    <a14:imgEffect>
                      <a14:brightnessContrast bright="3000" contrast="20000"/>
                    </a14:imgEffect>
                  </a14:imgLayer>
                </a14:imgProps>
              </a:ext>
              <a:ext uri="{28A0092B-C50C-407E-A947-70E740481C1C}">
                <a14:useLocalDpi xmlns:a14="http://schemas.microsoft.com/office/drawing/2010/main" val="0"/>
              </a:ext>
            </a:extLst>
          </a:blip>
          <a:srcRect/>
          <a:stretch>
            <a:fillRect/>
          </a:stretch>
        </p:blipFill>
        <p:spPr bwMode="auto">
          <a:xfrm>
            <a:off x="1676400" y="-381001"/>
            <a:ext cx="7819365" cy="7620001"/>
          </a:xfrm>
          <a:prstGeom prst="rect">
            <a:avLst/>
          </a:prstGeom>
          <a:noFill/>
          <a:ln>
            <a:noFill/>
          </a:ln>
          <a:effectLst>
            <a:softEdge rad="406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3"/>
          <p:cNvSpPr>
            <a:spLocks noGrp="1" noChangeArrowheads="1"/>
          </p:cNvSpPr>
          <p:nvPr>
            <p:ph type="body" idx="1"/>
          </p:nvPr>
        </p:nvSpPr>
        <p:spPr>
          <a:xfrm>
            <a:off x="0" y="0"/>
            <a:ext cx="4343400" cy="6858000"/>
          </a:xfrm>
          <a:solidFill>
            <a:schemeClr val="bg1">
              <a:alpha val="64000"/>
            </a:schemeClr>
          </a:solidFill>
          <a:effectLst>
            <a:softEdge rad="190500"/>
          </a:effectLst>
        </p:spPr>
        <p:txBody>
          <a:bodyPr lIns="0" tIns="0" rIns="0" bIns="0"/>
          <a:lstStyle/>
          <a:p>
            <a:pPr eaLnBrk="1" hangingPunct="1">
              <a:buClr>
                <a:srgbClr val="F4CF5A"/>
              </a:buClr>
            </a:pPr>
            <a:r>
              <a:rPr lang="en-US" altLang="en-US" sz="2800" dirty="0" smtClean="0">
                <a:effectLst>
                  <a:glow rad="850900">
                    <a:schemeClr val="bg1"/>
                  </a:glow>
                </a:effectLst>
              </a:rPr>
              <a:t>Like </a:t>
            </a:r>
            <a:r>
              <a:rPr lang="en-US" altLang="en-US" sz="2800" dirty="0" smtClean="0">
                <a:effectLst>
                  <a:glow rad="165100">
                    <a:schemeClr val="bg1">
                      <a:alpha val="89000"/>
                    </a:schemeClr>
                  </a:glow>
                </a:effectLst>
              </a:rPr>
              <a:t>the bat, the believer hears the echoes -- God’s Word bouncing back into his “ears to hear.” It says things like, “do this,” “say this,” “go forward,” &amp; “don’t be afraid.” </a:t>
            </a:r>
          </a:p>
          <a:p>
            <a:pPr eaLnBrk="1" hangingPunct="1">
              <a:buClr>
                <a:srgbClr val="F4CF5A"/>
              </a:buClr>
            </a:pPr>
            <a:r>
              <a:rPr lang="en-US" altLang="en-US" sz="2800" dirty="0" smtClean="0">
                <a:effectLst>
                  <a:glow rad="165100">
                    <a:schemeClr val="bg1">
                      <a:alpha val="89000"/>
                    </a:schemeClr>
                  </a:glow>
                </a:effectLst>
              </a:rPr>
              <a:t>We soar through the unknown maze of our mission without fear – God’s voice echoing in our ear, giving His directions. </a:t>
            </a:r>
          </a:p>
        </p:txBody>
      </p:sp>
    </p:spTree>
    <p:extLst>
      <p:ext uri="{BB962C8B-B14F-4D97-AF65-F5344CB8AC3E}">
        <p14:creationId xmlns:p14="http://schemas.microsoft.com/office/powerpoint/2010/main" val="699759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8">
                                            <p:bg/>
                                          </p:spTgt>
                                        </p:tgtEl>
                                        <p:attrNameLst>
                                          <p:attrName>style.visibility</p:attrName>
                                        </p:attrNameLst>
                                      </p:cBhvr>
                                      <p:to>
                                        <p:strVal val="visible"/>
                                      </p:to>
                                    </p:set>
                                    <p:anim calcmode="lin" valueType="num">
                                      <p:cBhvr additive="base">
                                        <p:cTn id="7" dur="500" fill="hold"/>
                                        <p:tgtEl>
                                          <p:spTgt spid="1433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4338">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8">
                                            <p:txEl>
                                              <p:pRg st="0" end="0"/>
                                            </p:txEl>
                                          </p:spTgt>
                                        </p:tgtEl>
                                        <p:attrNameLst>
                                          <p:attrName>style.visibility</p:attrName>
                                        </p:attrNameLst>
                                      </p:cBhvr>
                                      <p:to>
                                        <p:strVal val="visible"/>
                                      </p:to>
                                    </p:set>
                                    <p:anim calcmode="lin" valueType="num">
                                      <p:cBhvr additive="base">
                                        <p:cTn id="13" dur="500" fill="hold"/>
                                        <p:tgtEl>
                                          <p:spTgt spid="1433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8">
                                            <p:txEl>
                                              <p:pRg st="1" end="1"/>
                                            </p:txEl>
                                          </p:spTgt>
                                        </p:tgtEl>
                                        <p:attrNameLst>
                                          <p:attrName>style.visibility</p:attrName>
                                        </p:attrNameLst>
                                      </p:cBhvr>
                                      <p:to>
                                        <p:strVal val="visible"/>
                                      </p:to>
                                    </p:set>
                                    <p:anim calcmode="lin" valueType="num">
                                      <p:cBhvr additive="base">
                                        <p:cTn id="19" dur="500" fill="hold"/>
                                        <p:tgtEl>
                                          <p:spTgt spid="1433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5" descr="0_61_080430_noctilio_red"/>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3000"/>
                    </a14:imgEffect>
                    <a14:imgEffect>
                      <a14:colorTemperature colorTemp="7502"/>
                    </a14:imgEffect>
                    <a14:imgEffect>
                      <a14:saturation sat="139000"/>
                    </a14:imgEffect>
                    <a14:imgEffect>
                      <a14:brightnessContrast bright="3000" contrast="23000"/>
                    </a14:imgEffect>
                  </a14:imgLayer>
                </a14:imgProps>
              </a:ext>
              <a:ext uri="{28A0092B-C50C-407E-A947-70E740481C1C}">
                <a14:useLocalDpi xmlns:a14="http://schemas.microsoft.com/office/drawing/2010/main" val="0"/>
              </a:ext>
            </a:extLst>
          </a:blip>
          <a:srcRect/>
          <a:stretch>
            <a:fillRect/>
          </a:stretch>
        </p:blipFill>
        <p:spPr bwMode="auto">
          <a:xfrm>
            <a:off x="0" y="1417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3"/>
          <p:cNvSpPr>
            <a:spLocks noGrp="1" noChangeArrowheads="1"/>
          </p:cNvSpPr>
          <p:nvPr>
            <p:ph type="body" idx="1"/>
          </p:nvPr>
        </p:nvSpPr>
        <p:spPr>
          <a:xfrm>
            <a:off x="-152400" y="-76200"/>
            <a:ext cx="2286000" cy="4876800"/>
          </a:xfrm>
          <a:solidFill>
            <a:schemeClr val="bg1">
              <a:alpha val="55000"/>
            </a:schemeClr>
          </a:solidFill>
          <a:effectLst>
            <a:softEdge rad="88900"/>
          </a:effectLst>
        </p:spPr>
        <p:txBody>
          <a:bodyPr lIns="274320" tIns="91440" rIns="0" bIns="0"/>
          <a:lstStyle/>
          <a:p>
            <a:pPr marL="0" indent="0" eaLnBrk="1" hangingPunct="1">
              <a:buNone/>
            </a:pPr>
            <a:r>
              <a:rPr lang="en-US" altLang="en-US" dirty="0" smtClean="0">
                <a:effectLst>
                  <a:glow rad="190500">
                    <a:srgbClr val="180800"/>
                  </a:glow>
                </a:effectLst>
              </a:rPr>
              <a:t>Sight is how the unbeliever (blindly) navigates. Hearing is how the believer fearlessly soars.</a:t>
            </a:r>
          </a:p>
        </p:txBody>
      </p:sp>
      <p:sp>
        <p:nvSpPr>
          <p:cNvPr id="15364" name="Rectangle 6"/>
          <p:cNvSpPr>
            <a:spLocks noChangeArrowheads="1"/>
          </p:cNvSpPr>
          <p:nvPr/>
        </p:nvSpPr>
        <p:spPr bwMode="auto">
          <a:xfrm>
            <a:off x="0" y="4648200"/>
            <a:ext cx="9144000" cy="2209800"/>
          </a:xfrm>
          <a:prstGeom prst="rect">
            <a:avLst/>
          </a:prstGeom>
          <a:solidFill>
            <a:schemeClr val="bg1">
              <a:alpha val="45000"/>
            </a:schemeClr>
          </a:solidFill>
          <a:ln>
            <a:noFill/>
          </a:ln>
          <a:effectLst>
            <a:softEdge rad="101600"/>
          </a:effectLst>
        </p:spPr>
        <p:txBody>
          <a:bodyPr/>
          <a:lstStyle>
            <a:lvl1pPr marL="342900" indent="-342900">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indent="0" eaLnBrk="1" hangingPunct="1">
              <a:lnSpc>
                <a:spcPct val="90000"/>
              </a:lnSpc>
              <a:spcBef>
                <a:spcPct val="20000"/>
              </a:spcBef>
              <a:buClr>
                <a:schemeClr val="accent2"/>
              </a:buClr>
              <a:buSzPct val="75000"/>
            </a:pPr>
            <a:r>
              <a:rPr lang="en-US" altLang="en-US" sz="3200" b="1" dirty="0">
                <a:effectLst>
                  <a:glow rad="190500">
                    <a:srgbClr val="180800"/>
                  </a:glow>
                </a:effectLst>
                <a:latin typeface="Arial" charset="0"/>
              </a:rPr>
              <a:t>"</a:t>
            </a:r>
            <a:r>
              <a:rPr lang="en-US" altLang="en-US" sz="3200" b="1" dirty="0" smtClean="0">
                <a:effectLst>
                  <a:glow rad="190500">
                    <a:srgbClr val="180800"/>
                  </a:glow>
                </a:effectLst>
                <a:latin typeface="Arial" charset="0"/>
              </a:rPr>
              <a:t>God, </a:t>
            </a:r>
            <a:r>
              <a:rPr lang="en-US" altLang="en-US" sz="3200" b="1" dirty="0">
                <a:effectLst>
                  <a:glow rad="190500">
                    <a:srgbClr val="180800"/>
                  </a:glow>
                </a:effectLst>
                <a:latin typeface="Arial" charset="0"/>
              </a:rPr>
              <a:t>who made the birds never made bird cages. It's men who make bird cages and after a while we become cramped and can do nothing but chirp and stand on one leg."</a:t>
            </a:r>
            <a:r>
              <a:rPr lang="en-US" altLang="en-US" sz="2200" b="1" dirty="0">
                <a:effectLst>
                  <a:glow rad="190500">
                    <a:srgbClr val="180800"/>
                  </a:glow>
                </a:effectLst>
                <a:latin typeface="Arial" charset="0"/>
              </a:rPr>
              <a:t> </a:t>
            </a:r>
            <a:r>
              <a:rPr lang="en-US" altLang="en-US" sz="2200" b="1" dirty="0" smtClean="0">
                <a:effectLst>
                  <a:glow rad="190500">
                    <a:srgbClr val="180800"/>
                  </a:glow>
                </a:effectLst>
                <a:latin typeface="Arial" charset="0"/>
              </a:rPr>
              <a:t> </a:t>
            </a:r>
          </a:p>
          <a:p>
            <a:pPr marL="0" indent="0" algn="r" eaLnBrk="1" hangingPunct="1">
              <a:lnSpc>
                <a:spcPct val="90000"/>
              </a:lnSpc>
              <a:spcBef>
                <a:spcPct val="20000"/>
              </a:spcBef>
              <a:buClr>
                <a:schemeClr val="accent2"/>
              </a:buClr>
              <a:buSzPct val="75000"/>
            </a:pPr>
            <a:r>
              <a:rPr lang="en-US" altLang="en-US" sz="2000" b="1" dirty="0" smtClean="0">
                <a:effectLst>
                  <a:glow rad="127000">
                    <a:srgbClr val="180800"/>
                  </a:glow>
                </a:effectLst>
                <a:latin typeface="Arial" charset="0"/>
              </a:rPr>
              <a:t>Oswald </a:t>
            </a:r>
            <a:r>
              <a:rPr lang="en-US" altLang="en-US" sz="2000" b="1" dirty="0">
                <a:effectLst>
                  <a:glow rad="127000">
                    <a:srgbClr val="180800"/>
                  </a:glow>
                </a:effectLst>
                <a:latin typeface="Arial" charset="0"/>
              </a:rPr>
              <a:t>Chambers</a:t>
            </a:r>
          </a:p>
        </p:txBody>
      </p:sp>
    </p:spTree>
    <p:extLst>
      <p:ext uri="{BB962C8B-B14F-4D97-AF65-F5344CB8AC3E}">
        <p14:creationId xmlns:p14="http://schemas.microsoft.com/office/powerpoint/2010/main" val="34167839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2">
                                            <p:bg/>
                                          </p:spTgt>
                                        </p:tgtEl>
                                        <p:attrNameLst>
                                          <p:attrName>style.visibility</p:attrName>
                                        </p:attrNameLst>
                                      </p:cBhvr>
                                      <p:to>
                                        <p:strVal val="visible"/>
                                      </p:to>
                                    </p:set>
                                    <p:anim calcmode="lin" valueType="num">
                                      <p:cBhvr additive="base">
                                        <p:cTn id="7" dur="500" fill="hold"/>
                                        <p:tgtEl>
                                          <p:spTgt spid="1536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5362">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2">
                                            <p:txEl>
                                              <p:pRg st="0" end="0"/>
                                            </p:txEl>
                                          </p:spTgt>
                                        </p:tgtEl>
                                        <p:attrNameLst>
                                          <p:attrName>style.visibility</p:attrName>
                                        </p:attrNameLst>
                                      </p:cBhvr>
                                      <p:to>
                                        <p:strVal val="visible"/>
                                      </p:to>
                                    </p:set>
                                    <p:anim calcmode="lin" valueType="num">
                                      <p:cBhvr additive="base">
                                        <p:cTn id="13" dur="500" fill="hold"/>
                                        <p:tgtEl>
                                          <p:spTgt spid="1536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4"/>
                                        </p:tgtEl>
                                        <p:attrNameLst>
                                          <p:attrName>style.visibility</p:attrName>
                                        </p:attrNameLst>
                                      </p:cBhvr>
                                      <p:to>
                                        <p:strVal val="visible"/>
                                      </p:to>
                                    </p:set>
                                    <p:anim calcmode="lin" valueType="num">
                                      <p:cBhvr additive="base">
                                        <p:cTn id="19" dur="500" fill="hold"/>
                                        <p:tgtEl>
                                          <p:spTgt spid="15364"/>
                                        </p:tgtEl>
                                        <p:attrNameLst>
                                          <p:attrName>ppt_x</p:attrName>
                                        </p:attrNameLst>
                                      </p:cBhvr>
                                      <p:tavLst>
                                        <p:tav tm="0">
                                          <p:val>
                                            <p:strVal val="#ppt_x"/>
                                          </p:val>
                                        </p:tav>
                                        <p:tav tm="100000">
                                          <p:val>
                                            <p:strVal val="#ppt_x"/>
                                          </p:val>
                                        </p:tav>
                                      </p:tavLst>
                                    </p:anim>
                                    <p:anim calcmode="lin" valueType="num">
                                      <p:cBhvr additive="base">
                                        <p:cTn id="20"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animBg="1"/>
      <p:bldP spid="1536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4" descr="powr117"/>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82000"/>
                    </a14:imgEffect>
                    <a14:imgEffect>
                      <a14:colorTemperature colorTemp="9821"/>
                    </a14:imgEffect>
                    <a14:imgEffect>
                      <a14:saturation sat="321000"/>
                    </a14:imgEffect>
                    <a14:imgEffect>
                      <a14:brightnessContrast bright="-1000" contrast="53000"/>
                    </a14:imgEffect>
                  </a14:imgLayer>
                </a14:imgProps>
              </a:ext>
              <a:ext uri="{28A0092B-C50C-407E-A947-70E740481C1C}">
                <a14:useLocalDpi xmlns:a14="http://schemas.microsoft.com/office/drawing/2010/main" val="0"/>
              </a:ext>
            </a:extLst>
          </a:blip>
          <a:srcRect l="1047" t="2665" r="1279" b="1443"/>
          <a:stretch/>
        </p:blipFill>
        <p:spPr bwMode="auto">
          <a:xfrm>
            <a:off x="0" y="0"/>
            <a:ext cx="909812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6"/>
          <p:cNvSpPr>
            <a:spLocks noGrp="1" noChangeArrowheads="1"/>
          </p:cNvSpPr>
          <p:nvPr>
            <p:ph type="title"/>
          </p:nvPr>
        </p:nvSpPr>
        <p:spPr>
          <a:xfrm>
            <a:off x="10632" y="0"/>
            <a:ext cx="6009168" cy="838200"/>
          </a:xfrm>
          <a:solidFill>
            <a:schemeClr val="bg1">
              <a:alpha val="73000"/>
            </a:schemeClr>
          </a:solidFill>
        </p:spPr>
        <p:txBody>
          <a:bodyPr lIns="91440" tIns="0" rIns="0" bIns="0"/>
          <a:lstStyle/>
          <a:p>
            <a:pPr algn="l" eaLnBrk="1" hangingPunct="1"/>
            <a:r>
              <a:rPr lang="en-US" altLang="en-US" sz="3200" dirty="0" smtClean="0">
                <a:effectLst>
                  <a:glow rad="190500">
                    <a:srgbClr val="180800"/>
                  </a:glow>
                </a:effectLst>
              </a:rPr>
              <a:t>In order to truly soar, we </a:t>
            </a:r>
            <a:r>
              <a:rPr lang="en-US" altLang="en-US" sz="3200" dirty="0">
                <a:effectLst>
                  <a:glow rad="190500">
                    <a:srgbClr val="180800"/>
                  </a:glow>
                </a:effectLst>
              </a:rPr>
              <a:t>m</a:t>
            </a:r>
            <a:r>
              <a:rPr lang="en-US" altLang="en-US" sz="3200" dirty="0" smtClean="0">
                <a:effectLst>
                  <a:glow rad="190500">
                    <a:srgbClr val="180800"/>
                  </a:glow>
                </a:effectLst>
              </a:rPr>
              <a:t>ust </a:t>
            </a:r>
            <a:r>
              <a:rPr lang="en-US" altLang="en-US" sz="3200" dirty="0">
                <a:effectLst>
                  <a:glow rad="190500">
                    <a:srgbClr val="180800"/>
                  </a:glow>
                </a:effectLst>
              </a:rPr>
              <a:t>s</a:t>
            </a:r>
            <a:r>
              <a:rPr lang="en-US" altLang="en-US" sz="3200" dirty="0" smtClean="0">
                <a:effectLst>
                  <a:glow rad="190500">
                    <a:srgbClr val="180800"/>
                  </a:glow>
                </a:effectLst>
              </a:rPr>
              <a:t>pend time in the “bat cave.”</a:t>
            </a:r>
          </a:p>
        </p:txBody>
      </p:sp>
      <p:sp>
        <p:nvSpPr>
          <p:cNvPr id="16386" name="Rectangle 3"/>
          <p:cNvSpPr>
            <a:spLocks noGrp="1" noChangeArrowheads="1"/>
          </p:cNvSpPr>
          <p:nvPr>
            <p:ph type="body" idx="1"/>
          </p:nvPr>
        </p:nvSpPr>
        <p:spPr>
          <a:xfrm>
            <a:off x="6019800" y="0"/>
            <a:ext cx="3078326" cy="5715000"/>
          </a:xfrm>
          <a:solidFill>
            <a:schemeClr val="bg1">
              <a:alpha val="72000"/>
            </a:schemeClr>
          </a:solidFill>
        </p:spPr>
        <p:txBody>
          <a:bodyPr lIns="0" tIns="0" rIns="0" bIns="0"/>
          <a:lstStyle/>
          <a:p>
            <a:pPr eaLnBrk="1" hangingPunct="1">
              <a:buClr>
                <a:srgbClr val="F4CF5A"/>
              </a:buClr>
            </a:pPr>
            <a:r>
              <a:rPr lang="en-US" altLang="en-US" dirty="0" smtClean="0">
                <a:effectLst>
                  <a:glow rad="190500">
                    <a:srgbClr val="180800"/>
                  </a:glow>
                </a:effectLst>
              </a:rPr>
              <a:t>Things may look impossible but then, the voice in our Heavenly bat-ears says, “go on, God is with you.”</a:t>
            </a:r>
          </a:p>
          <a:p>
            <a:pPr eaLnBrk="1" hangingPunct="1">
              <a:buClr>
                <a:srgbClr val="F4CF5A"/>
              </a:buClr>
            </a:pPr>
            <a:r>
              <a:rPr lang="en-US" altLang="en-US" dirty="0" smtClean="0">
                <a:effectLst>
                  <a:glow rad="190500">
                    <a:srgbClr val="180800"/>
                  </a:glow>
                </a:effectLst>
              </a:rPr>
              <a:t>Spend time in prayerful bible study, and come out ready to soar for God!</a:t>
            </a:r>
          </a:p>
        </p:txBody>
      </p:sp>
    </p:spTree>
    <p:extLst>
      <p:ext uri="{BB962C8B-B14F-4D97-AF65-F5344CB8AC3E}">
        <p14:creationId xmlns:p14="http://schemas.microsoft.com/office/powerpoint/2010/main" val="650787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additive="base">
                                        <p:cTn id="7" dur="500" fill="hold"/>
                                        <p:tgtEl>
                                          <p:spTgt spid="16388"/>
                                        </p:tgtEl>
                                        <p:attrNameLst>
                                          <p:attrName>ppt_x</p:attrName>
                                        </p:attrNameLst>
                                      </p:cBhvr>
                                      <p:tavLst>
                                        <p:tav tm="0">
                                          <p:val>
                                            <p:strVal val="#ppt_x"/>
                                          </p:val>
                                        </p:tav>
                                        <p:tav tm="100000">
                                          <p:val>
                                            <p:strVal val="#ppt_x"/>
                                          </p:val>
                                        </p:tav>
                                      </p:tavLst>
                                    </p:anim>
                                    <p:anim calcmode="lin" valueType="num">
                                      <p:cBhvr additive="base">
                                        <p:cTn id="8"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6">
                                            <p:bg/>
                                          </p:spTgt>
                                        </p:tgtEl>
                                        <p:attrNameLst>
                                          <p:attrName>style.visibility</p:attrName>
                                        </p:attrNameLst>
                                      </p:cBhvr>
                                      <p:to>
                                        <p:strVal val="visible"/>
                                      </p:to>
                                    </p:set>
                                    <p:anim calcmode="lin" valueType="num">
                                      <p:cBhvr additive="base">
                                        <p:cTn id="13" dur="500" fill="hold"/>
                                        <p:tgtEl>
                                          <p:spTgt spid="16386">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6">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6">
                                            <p:txEl>
                                              <p:pRg st="0" end="0"/>
                                            </p:txEl>
                                          </p:spTgt>
                                        </p:tgtEl>
                                        <p:attrNameLst>
                                          <p:attrName>style.visibility</p:attrName>
                                        </p:attrNameLst>
                                      </p:cBhvr>
                                      <p:to>
                                        <p:strVal val="visible"/>
                                      </p:to>
                                    </p:set>
                                    <p:anim calcmode="lin" valueType="num">
                                      <p:cBhvr additive="base">
                                        <p:cTn id="19" dur="500" fill="hold"/>
                                        <p:tgtEl>
                                          <p:spTgt spid="1638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6">
                                            <p:txEl>
                                              <p:pRg st="1" end="1"/>
                                            </p:txEl>
                                          </p:spTgt>
                                        </p:tgtEl>
                                        <p:attrNameLst>
                                          <p:attrName>style.visibility</p:attrName>
                                        </p:attrNameLst>
                                      </p:cBhvr>
                                      <p:to>
                                        <p:strVal val="visible"/>
                                      </p:to>
                                    </p:set>
                                    <p:anim calcmode="lin" valueType="num">
                                      <p:cBhvr additive="base">
                                        <p:cTn id="25" dur="500" fill="hold"/>
                                        <p:tgtEl>
                                          <p:spTgt spid="1638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P spid="16386"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76200"/>
            <a:ext cx="9144000" cy="4114800"/>
          </a:xfrm>
        </p:spPr>
        <p:txBody>
          <a:bodyPr/>
          <a:lstStyle/>
          <a:p>
            <a:r>
              <a:rPr lang="en-US" sz="4000" dirty="0" smtClean="0"/>
              <a:t>Next Slide: Song – “Speak to Me”  </a:t>
            </a:r>
            <a:br>
              <a:rPr lang="en-US" sz="4000" dirty="0" smtClean="0"/>
            </a:br>
            <a:r>
              <a:rPr lang="en-US" dirty="0"/>
              <a:t/>
            </a:r>
            <a:br>
              <a:rPr lang="en-US" dirty="0"/>
            </a:br>
            <a:r>
              <a:rPr lang="en-US" dirty="0" smtClean="0"/>
              <a:t>Download Here</a:t>
            </a:r>
            <a:r>
              <a:rPr lang="en-US" dirty="0"/>
              <a:t>:</a:t>
            </a:r>
            <a:br>
              <a:rPr lang="en-US" dirty="0"/>
            </a:br>
            <a:r>
              <a:rPr lang="en-US" sz="2400" dirty="0">
                <a:hlinkClick r:id="rId2"/>
              </a:rPr>
              <a:t>http://</a:t>
            </a:r>
            <a:r>
              <a:rPr lang="en-US" sz="2400" dirty="0" smtClean="0">
                <a:hlinkClick r:id="rId2"/>
              </a:rPr>
              <a:t>youtu.be/wcUOa96Zu98</a:t>
            </a:r>
            <a:r>
              <a:rPr lang="en-US" sz="2400" dirty="0" smtClean="0"/>
              <a:t> </a:t>
            </a:r>
            <a:r>
              <a:rPr lang="en-US" dirty="0" smtClean="0"/>
              <a:t/>
            </a:r>
            <a:br>
              <a:rPr lang="en-US" dirty="0" smtClean="0"/>
            </a:br>
            <a:endParaRPr lang="en-US" sz="4000" dirty="0" smtClean="0"/>
          </a:p>
        </p:txBody>
      </p:sp>
    </p:spTree>
    <p:extLst>
      <p:ext uri="{BB962C8B-B14F-4D97-AF65-F5344CB8AC3E}">
        <p14:creationId xmlns:p14="http://schemas.microsoft.com/office/powerpoint/2010/main" val="336096368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3">
            <a:lum contrast="6000"/>
            <a:extLst>
              <a:ext uri="{28A0092B-C50C-407E-A947-70E740481C1C}">
                <a14:useLocalDpi xmlns:a14="http://schemas.microsoft.com/office/drawing/2010/main" val="0"/>
              </a:ext>
            </a:extLst>
          </a:blip>
          <a:srcRect l="5760" t="24958" r="13440" b="26153"/>
          <a:stretch/>
        </p:blipFill>
        <p:spPr>
          <a:xfrm>
            <a:off x="0" y="3657601"/>
            <a:ext cx="3989893"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smtClean="0"/>
              <a:t>John Wesley Said:</a:t>
            </a:r>
          </a:p>
          <a:p>
            <a:pPr>
              <a:lnSpc>
                <a:spcPct val="90000"/>
              </a:lnSpc>
              <a:buFont typeface="Wingdings" pitchFamily="2" charset="2"/>
              <a:buNone/>
            </a:pPr>
            <a:endParaRPr lang="en-US" sz="800" u="sng" dirty="0" smtClean="0">
              <a:latin typeface="Times New Roman" pitchFamily="18" charset="0"/>
            </a:endParaRPr>
          </a:p>
          <a:p>
            <a:pPr marL="0" indent="0">
              <a:lnSpc>
                <a:spcPct val="90000"/>
              </a:lnSpc>
              <a:buNone/>
            </a:pPr>
            <a:r>
              <a:rPr lang="en-US" sz="2700" dirty="0" smtClean="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smtClean="0"/>
              <a:t>Jesus makes His presence Known by a small voice!</a:t>
            </a:r>
          </a:p>
          <a:p>
            <a:pPr marL="0" indent="0">
              <a:lnSpc>
                <a:spcPct val="90000"/>
              </a:lnSpc>
              <a:buNone/>
            </a:pPr>
            <a:endParaRPr lang="en-US" dirty="0"/>
          </a:p>
          <a:p>
            <a:pPr marL="0" indent="0">
              <a:lnSpc>
                <a:spcPct val="90000"/>
              </a:lnSpc>
              <a:buNone/>
            </a:pPr>
            <a:endParaRPr lang="en-US" sz="2800" dirty="0" smtClean="0"/>
          </a:p>
        </p:txBody>
      </p:sp>
      <p:pic>
        <p:nvPicPr>
          <p:cNvPr id="1026" name="Picture 2" descr="http://2.bp.blogspot.com/_Gz7Z11J0DDU/S7dYe6RJAII/AAAAAAAABIk/B081pidxw8k/s1600/Emmaus.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5257800" cy="327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smtClean="0"/>
              <a:t>Is Jesus Speaking to You?</a:t>
            </a:r>
          </a:p>
          <a:p>
            <a:pPr>
              <a:lnSpc>
                <a:spcPct val="90000"/>
              </a:lnSpc>
              <a:buFont typeface="Wingdings" pitchFamily="2" charset="2"/>
              <a:buNone/>
            </a:pPr>
            <a:endParaRPr lang="en-US" sz="1000" u="sng" dirty="0" smtClean="0">
              <a:latin typeface="Times New Roman" pitchFamily="18" charset="0"/>
            </a:endParaRPr>
          </a:p>
          <a:p>
            <a:pPr marL="0" indent="0">
              <a:lnSpc>
                <a:spcPct val="90000"/>
              </a:lnSpc>
              <a:buNone/>
            </a:pPr>
            <a:r>
              <a:rPr lang="en-US" sz="2800" b="1" dirty="0" smtClean="0"/>
              <a:t>“They </a:t>
            </a:r>
            <a:r>
              <a:rPr lang="en-US" sz="2800" b="1" dirty="0"/>
              <a:t>said to each other, </a:t>
            </a:r>
            <a:r>
              <a:rPr lang="en-US" sz="2800" b="1" dirty="0" smtClean="0"/>
              <a:t>‘Did </a:t>
            </a:r>
            <a:r>
              <a:rPr lang="en-US" sz="2800" b="1" dirty="0"/>
              <a:t>not our hearts burn within us while he talked to us on the road, while he opened to us the Scriptures</a:t>
            </a:r>
            <a:r>
              <a:rPr lang="en-US" sz="2800" b="1" dirty="0" smtClean="0"/>
              <a:t>?’”</a:t>
            </a:r>
          </a:p>
        </p:txBody>
      </p:sp>
    </p:spTree>
    <p:extLst>
      <p:ext uri="{BB962C8B-B14F-4D97-AF65-F5344CB8AC3E}">
        <p14:creationId xmlns:p14="http://schemas.microsoft.com/office/powerpoint/2010/main" val="27204693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smtClean="0"/>
              <a:t>What is the Sinner‘s Prayer?</a:t>
            </a:r>
          </a:p>
        </p:txBody>
      </p:sp>
      <p:pic>
        <p:nvPicPr>
          <p:cNvPr id="6146" name="Picture 2" descr="confession-sign-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extLst>
      <p:ext uri="{BB962C8B-B14F-4D97-AF65-F5344CB8AC3E}">
        <p14:creationId xmlns:p14="http://schemas.microsoft.com/office/powerpoint/2010/main" val="71083739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smtClean="0"/>
              <a:t>A prayer of faith </a:t>
            </a:r>
            <a:r>
              <a:rPr lang="en-US" sz="3600" b="1" dirty="0" smtClean="0">
                <a:sym typeface="Wingdings" pitchFamily="2" charset="2"/>
              </a:rPr>
              <a:t></a:t>
            </a:r>
            <a:r>
              <a:rPr lang="en-US" sz="3600" b="1" dirty="0" smtClean="0"/>
              <a:t> Pray this prayer if :</a:t>
            </a:r>
          </a:p>
        </p:txBody>
      </p:sp>
      <p:sp>
        <p:nvSpPr>
          <p:cNvPr id="9220" name="Rectangle 4"/>
          <p:cNvSpPr>
            <a:spLocks noGrp="1" noChangeArrowheads="1"/>
          </p:cNvSpPr>
          <p:nvPr>
            <p:ph type="body" sz="half" idx="1"/>
          </p:nvPr>
        </p:nvSpPr>
        <p:spPr>
          <a:xfrm>
            <a:off x="6324600" y="685800"/>
            <a:ext cx="2819400" cy="6172200"/>
          </a:xfrm>
          <a:solidFill>
            <a:schemeClr val="bg1">
              <a:alpha val="58823"/>
            </a:schemeClr>
          </a:solidFill>
        </p:spPr>
        <p:txBody>
          <a:bodyPr tIns="182880"/>
          <a:lstStyle/>
          <a:p>
            <a:pPr marL="590550" indent="-590550" eaLnBrk="1" hangingPunct="1">
              <a:lnSpc>
                <a:spcPct val="90000"/>
              </a:lnSpc>
              <a:buClr>
                <a:schemeClr val="tx1"/>
              </a:buClr>
            </a:pPr>
            <a:r>
              <a:rPr lang="en-US" sz="3000" dirty="0" smtClean="0"/>
              <a:t>You want to set an example &amp; show others how it is done</a:t>
            </a:r>
          </a:p>
          <a:p>
            <a:pPr marL="590550" indent="-590550" eaLnBrk="1" hangingPunct="1">
              <a:lnSpc>
                <a:spcPct val="90000"/>
              </a:lnSpc>
              <a:buClr>
                <a:schemeClr val="tx1"/>
              </a:buClr>
            </a:pPr>
            <a:r>
              <a:rPr lang="en-US" sz="3000" dirty="0" smtClean="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a:t>
            </a:r>
            <a:r>
              <a:rPr lang="en-US" sz="3200" dirty="0" smtClean="0">
                <a:latin typeface="Arial" charset="0"/>
              </a:rPr>
              <a:t>it </a:t>
            </a:r>
            <a:r>
              <a:rPr lang="en-US" sz="3200" dirty="0">
                <a:latin typeface="Arial" charset="0"/>
              </a:rPr>
              <a:t>would mean </a:t>
            </a:r>
            <a:r>
              <a:rPr lang="en-US" sz="3200" dirty="0" smtClean="0">
                <a:latin typeface="Arial" charset="0"/>
              </a:rPr>
              <a:t>more </a:t>
            </a:r>
            <a:r>
              <a:rPr lang="en-US" sz="3200" dirty="0">
                <a:latin typeface="Arial" charset="0"/>
              </a:rPr>
              <a:t>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smtClean="0"/>
              <a:t>Faith</a:t>
            </a:r>
            <a:endParaRPr lang="en-US" sz="6000" b="1" dirty="0"/>
          </a:p>
        </p:txBody>
      </p:sp>
    </p:spTree>
    <p:extLst>
      <p:ext uri="{BB962C8B-B14F-4D97-AF65-F5344CB8AC3E}">
        <p14:creationId xmlns:p14="http://schemas.microsoft.com/office/powerpoint/2010/main" val="364479747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2">
            <a:lum contrast="14000"/>
            <a:extLst>
              <a:ext uri="{28A0092B-C50C-407E-A947-70E740481C1C}">
                <a14:useLocalDpi xmlns:a14="http://schemas.microsoft.com/office/drawing/2010/main" val="0"/>
              </a:ext>
            </a:extLst>
          </a:blip>
          <a:srcRect t="12500"/>
          <a:stretch>
            <a:fillRect/>
          </a:stretch>
        </p:blipFill>
        <p:spPr>
          <a:xfrm>
            <a:off x="0" y="95250"/>
            <a:ext cx="9144000" cy="600075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smtClean="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extLst>
      <p:ext uri="{BB962C8B-B14F-4D97-AF65-F5344CB8AC3E}">
        <p14:creationId xmlns:p14="http://schemas.microsoft.com/office/powerpoint/2010/main" val="96115671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76200"/>
            <a:ext cx="9144000" cy="4114800"/>
          </a:xfrm>
        </p:spPr>
        <p:txBody>
          <a:bodyPr/>
          <a:lstStyle/>
          <a:p>
            <a:r>
              <a:rPr lang="en-US" sz="4000" dirty="0" smtClean="0"/>
              <a:t>Next Slide: Song – “Speak to Me”  </a:t>
            </a:r>
            <a:br>
              <a:rPr lang="en-US" sz="4000" dirty="0" smtClean="0"/>
            </a:br>
            <a:r>
              <a:rPr lang="en-US" dirty="0"/>
              <a:t/>
            </a:r>
            <a:br>
              <a:rPr lang="en-US" dirty="0"/>
            </a:br>
            <a:r>
              <a:rPr lang="en-US" dirty="0" smtClean="0"/>
              <a:t>Download Here</a:t>
            </a:r>
            <a:r>
              <a:rPr lang="en-US" dirty="0"/>
              <a:t>:</a:t>
            </a:r>
            <a:br>
              <a:rPr lang="en-US" dirty="0"/>
            </a:br>
            <a:r>
              <a:rPr lang="en-US" sz="2400" dirty="0">
                <a:hlinkClick r:id="rId2"/>
              </a:rPr>
              <a:t>http://</a:t>
            </a:r>
            <a:r>
              <a:rPr lang="en-US" sz="2400" dirty="0" smtClean="0">
                <a:hlinkClick r:id="rId2"/>
              </a:rPr>
              <a:t>youtu.be/wcUOa96Zu98</a:t>
            </a:r>
            <a:r>
              <a:rPr lang="en-US" sz="2400" dirty="0" smtClean="0"/>
              <a:t> </a:t>
            </a:r>
            <a:r>
              <a:rPr lang="en-US" dirty="0" smtClean="0"/>
              <a:t/>
            </a:r>
            <a:br>
              <a:rPr lang="en-US" dirty="0" smtClean="0"/>
            </a:br>
            <a:endParaRPr lang="en-US" sz="4000" dirty="0" smtClean="0"/>
          </a:p>
        </p:txBody>
      </p:sp>
    </p:spTree>
    <p:extLst>
      <p:ext uri="{BB962C8B-B14F-4D97-AF65-F5344CB8AC3E}">
        <p14:creationId xmlns:p14="http://schemas.microsoft.com/office/powerpoint/2010/main" val="407213738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3">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smtClean="0"/>
              <a:t>Important Questions</a:t>
            </a:r>
            <a:endParaRPr lang="en-US" sz="3200" b="1" dirty="0" smtClean="0"/>
          </a:p>
          <a:p>
            <a:pPr eaLnBrk="1" hangingPunct="1">
              <a:lnSpc>
                <a:spcPct val="80000"/>
              </a:lnSpc>
              <a:buClr>
                <a:srgbClr val="F5F5F5"/>
              </a:buClr>
            </a:pPr>
            <a:endParaRPr lang="en-US" sz="3200" dirty="0"/>
          </a:p>
          <a:p>
            <a:pPr eaLnBrk="1" hangingPunct="1">
              <a:lnSpc>
                <a:spcPct val="80000"/>
              </a:lnSpc>
              <a:buClr>
                <a:srgbClr val="F5F5F5"/>
              </a:buClr>
            </a:pPr>
            <a:r>
              <a:rPr lang="en-US" sz="3200" b="1" dirty="0" smtClean="0"/>
              <a:t>Do you want to know Jesus as your Savior right now?</a:t>
            </a:r>
          </a:p>
          <a:p>
            <a:pPr eaLnBrk="1" hangingPunct="1">
              <a:lnSpc>
                <a:spcPct val="80000"/>
              </a:lnSpc>
              <a:buClr>
                <a:srgbClr val="F5F5F5"/>
              </a:buClr>
            </a:pPr>
            <a:endParaRPr lang="en-US" sz="3200" b="1" dirty="0" smtClean="0"/>
          </a:p>
          <a:p>
            <a:pPr eaLnBrk="1" hangingPunct="1">
              <a:lnSpc>
                <a:spcPct val="80000"/>
              </a:lnSpc>
              <a:buClr>
                <a:srgbClr val="F5F5F5"/>
              </a:buClr>
            </a:pPr>
            <a:r>
              <a:rPr lang="en-US" sz="3200" b="1" dirty="0" smtClean="0"/>
              <a:t>Do you believe He died to save you from your sins &amp; that He rose from the dead? </a:t>
            </a:r>
          </a:p>
          <a:p>
            <a:pPr eaLnBrk="1" hangingPunct="1">
              <a:lnSpc>
                <a:spcPct val="80000"/>
              </a:lnSpc>
              <a:buClr>
                <a:srgbClr val="F5F5F5"/>
              </a:buClr>
            </a:pPr>
            <a:endParaRPr lang="en-US" sz="3200" b="1" dirty="0" smtClean="0"/>
          </a:p>
          <a:p>
            <a:pPr eaLnBrk="1" hangingPunct="1">
              <a:lnSpc>
                <a:spcPct val="80000"/>
              </a:lnSpc>
              <a:buClr>
                <a:srgbClr val="F5F5F5"/>
              </a:buClr>
            </a:pPr>
            <a:r>
              <a:rPr lang="en-US" sz="3200" b="1" dirty="0" smtClean="0"/>
              <a:t>Do you believe that He is here, waiting to save you right now?</a:t>
            </a:r>
            <a:r>
              <a:rPr lang="en-US" sz="3200" dirty="0" smtClean="0"/>
              <a:t> </a:t>
            </a:r>
          </a:p>
        </p:txBody>
      </p:sp>
      <p:pic>
        <p:nvPicPr>
          <p:cNvPr id="1026" name="Picture 2" descr="http://2.bp.blogspot.com/-hRYmUc3XEAA/UHBTVCLCBXI/AAAAAAAAEDQ/zszKIJ9k6Y8/s1600/prayer.jpg">
            <a:hlinkClick r:id="rId4"/>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80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animEffect transition="in" filter="fade">
                                      <p:cBhvr>
                                        <p:cTn id="15" dur="1000"/>
                                        <p:tgtEl>
                                          <p:spTgt spid="11267">
                                            <p:txEl>
                                              <p:pRg st="0" end="0"/>
                                            </p:txEl>
                                          </p:spTgt>
                                        </p:tgtEl>
                                      </p:cBhvr>
                                    </p:animEffect>
                                    <p:anim calcmode="lin" valueType="num">
                                      <p:cBhvr>
                                        <p:cTn id="16" dur="10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animEffect transition="in" filter="fade">
                                      <p:cBhvr>
                                        <p:cTn id="23" dur="1000"/>
                                        <p:tgtEl>
                                          <p:spTgt spid="11267">
                                            <p:txEl>
                                              <p:pRg st="4" end="4"/>
                                            </p:txEl>
                                          </p:spTgt>
                                        </p:tgtEl>
                                      </p:cBhvr>
                                    </p:animEffect>
                                    <p:anim calcmode="lin" valueType="num">
                                      <p:cBhvr>
                                        <p:cTn id="24"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animEffect transition="in" filter="fade">
                                      <p:cBhvr>
                                        <p:cTn id="31" dur="1000"/>
                                        <p:tgtEl>
                                          <p:spTgt spid="11267">
                                            <p:txEl>
                                              <p:pRg st="6" end="6"/>
                                            </p:txEl>
                                          </p:spTgt>
                                        </p:tgtEl>
                                      </p:cBhvr>
                                    </p:animEffect>
                                    <p:anim calcmode="lin" valueType="num">
                                      <p:cBhvr>
                                        <p:cTn id="32"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smtClean="0"/>
              <a:t>The Prayer of a Sinner Turning to Jesus</a:t>
            </a:r>
            <a:endParaRPr lang="en-US" sz="3600" dirty="0"/>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smtClean="0"/>
              <a:t>Dear Jesus, </a:t>
            </a:r>
            <a:r>
              <a:rPr lang="en-US" dirty="0"/>
              <a:t>I know that I have sinned against </a:t>
            </a:r>
            <a:r>
              <a:rPr lang="en-US" dirty="0" smtClean="0"/>
              <a:t>You </a:t>
            </a:r>
            <a:r>
              <a:rPr lang="en-US" dirty="0"/>
              <a:t>and that my sins separate me from </a:t>
            </a:r>
            <a:r>
              <a:rPr lang="en-US" dirty="0" smtClean="0"/>
              <a:t>You</a:t>
            </a:r>
            <a:r>
              <a:rPr lang="en-US" dirty="0"/>
              <a:t>. </a:t>
            </a:r>
            <a:endParaRPr lang="en-US" dirty="0" smtClean="0"/>
          </a:p>
          <a:p>
            <a:pPr>
              <a:buClr>
                <a:schemeClr val="tx1"/>
              </a:buClr>
              <a:buFont typeface="Wingdings" pitchFamily="2" charset="2"/>
              <a:buChar char="v"/>
            </a:pPr>
            <a:r>
              <a:rPr lang="en-US" dirty="0" smtClean="0"/>
              <a:t>I </a:t>
            </a:r>
            <a:r>
              <a:rPr lang="en-US" dirty="0"/>
              <a:t>am truly sorry. </a:t>
            </a:r>
            <a:endParaRPr lang="en-US" dirty="0" smtClean="0"/>
          </a:p>
          <a:p>
            <a:pPr>
              <a:buClr>
                <a:schemeClr val="tx1"/>
              </a:buClr>
              <a:buFont typeface="Wingdings" pitchFamily="2" charset="2"/>
              <a:buChar char="v"/>
            </a:pPr>
            <a:r>
              <a:rPr lang="en-US" dirty="0" smtClean="0"/>
              <a:t>Right now, I turn </a:t>
            </a:r>
            <a:r>
              <a:rPr lang="en-US" dirty="0"/>
              <a:t>away from my sinful past </a:t>
            </a:r>
            <a:r>
              <a:rPr lang="en-US" dirty="0" smtClean="0"/>
              <a:t>.</a:t>
            </a:r>
          </a:p>
          <a:p>
            <a:pPr>
              <a:buClr>
                <a:schemeClr val="tx1"/>
              </a:buClr>
              <a:buFont typeface="Wingdings" pitchFamily="2" charset="2"/>
              <a:buChar char="v"/>
            </a:pPr>
            <a:r>
              <a:rPr lang="en-US" dirty="0" smtClean="0"/>
              <a:t>Please </a:t>
            </a:r>
            <a:r>
              <a:rPr lang="en-US" dirty="0"/>
              <a:t>forgive me, and help me </a:t>
            </a:r>
            <a:r>
              <a:rPr lang="en-US" dirty="0" smtClean="0"/>
              <a:t>to keep from sin. </a:t>
            </a:r>
          </a:p>
          <a:p>
            <a:pPr>
              <a:buClr>
                <a:schemeClr val="tx1"/>
              </a:buClr>
              <a:buFont typeface="Wingdings" pitchFamily="2" charset="2"/>
              <a:buChar char="v"/>
            </a:pPr>
            <a:r>
              <a:rPr lang="en-US" dirty="0" smtClean="0"/>
              <a:t>I </a:t>
            </a:r>
            <a:r>
              <a:rPr lang="en-US" dirty="0"/>
              <a:t>believe Y</a:t>
            </a:r>
            <a:r>
              <a:rPr lang="en-US" dirty="0" smtClean="0"/>
              <a:t>ou died </a:t>
            </a:r>
            <a:r>
              <a:rPr lang="en-US" dirty="0"/>
              <a:t>for my </a:t>
            </a:r>
            <a:r>
              <a:rPr lang="en-US" dirty="0" smtClean="0"/>
              <a:t>sins.</a:t>
            </a:r>
          </a:p>
          <a:p>
            <a:pPr>
              <a:buClr>
                <a:schemeClr val="tx1"/>
              </a:buClr>
              <a:buFont typeface="Wingdings" pitchFamily="2" charset="2"/>
              <a:buChar char="v"/>
            </a:pPr>
            <a:r>
              <a:rPr lang="en-US" dirty="0" smtClean="0"/>
              <a:t>I Believe You rose </a:t>
            </a:r>
            <a:r>
              <a:rPr lang="en-US" dirty="0"/>
              <a:t>from the dead, </a:t>
            </a:r>
            <a:r>
              <a:rPr lang="en-US" dirty="0" smtClean="0"/>
              <a:t> you are </a:t>
            </a:r>
            <a:r>
              <a:rPr lang="en-US" dirty="0"/>
              <a:t>alive, and </a:t>
            </a:r>
            <a:r>
              <a:rPr lang="en-US" dirty="0" smtClean="0"/>
              <a:t>you hear this prayer from my heart. </a:t>
            </a:r>
          </a:p>
          <a:p>
            <a:pPr>
              <a:buClr>
                <a:schemeClr val="tx1"/>
              </a:buClr>
              <a:buFont typeface="Wingdings" pitchFamily="2" charset="2"/>
              <a:buChar char="v"/>
            </a:pPr>
            <a:r>
              <a:rPr lang="en-US" dirty="0" smtClean="0"/>
              <a:t>I </a:t>
            </a:r>
            <a:r>
              <a:rPr lang="en-US" dirty="0"/>
              <a:t>invite Y</a:t>
            </a:r>
            <a:r>
              <a:rPr lang="en-US" dirty="0" smtClean="0"/>
              <a:t>ou Jesus to be both my </a:t>
            </a:r>
            <a:r>
              <a:rPr lang="en-US" dirty="0"/>
              <a:t>Savior and the Lord of my </a:t>
            </a:r>
            <a:r>
              <a:rPr lang="en-US" dirty="0" smtClean="0"/>
              <a:t>life.</a:t>
            </a:r>
          </a:p>
          <a:p>
            <a:pPr>
              <a:buClr>
                <a:schemeClr val="tx1"/>
              </a:buClr>
              <a:buFont typeface="Wingdings" pitchFamily="2" charset="2"/>
              <a:buChar char="v"/>
            </a:pPr>
            <a:r>
              <a:rPr lang="en-US" dirty="0"/>
              <a:t>I want You to rule </a:t>
            </a:r>
            <a:r>
              <a:rPr lang="en-US" dirty="0" smtClean="0"/>
              <a:t>my life from now on.</a:t>
            </a:r>
            <a:endParaRPr lang="en-US" dirty="0"/>
          </a:p>
          <a:p>
            <a:endParaRPr lang="en-US" dirty="0" smtClean="0"/>
          </a:p>
        </p:txBody>
      </p:sp>
    </p:spTree>
    <p:extLst>
      <p:ext uri="{BB962C8B-B14F-4D97-AF65-F5344CB8AC3E}">
        <p14:creationId xmlns:p14="http://schemas.microsoft.com/office/powerpoint/2010/main" val="34949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smtClean="0"/>
              <a:t>“But some people did accept him. They believed in him, and he gave them the right to become children of God.”</a:t>
            </a:r>
            <a:r>
              <a:rPr lang="en-US" sz="2700" dirty="0" smtClean="0"/>
              <a:t> </a:t>
            </a:r>
          </a:p>
          <a:p>
            <a:pPr algn="r" eaLnBrk="1" hangingPunct="1">
              <a:buFont typeface="Wingdings" pitchFamily="2" charset="2"/>
              <a:buNone/>
            </a:pPr>
            <a:r>
              <a:rPr lang="en-US" sz="2300" dirty="0" smtClean="0"/>
              <a:t>John 1:12</a:t>
            </a:r>
            <a:r>
              <a:rPr lang="en-US" sz="2700" dirty="0" smtClean="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2">
            <a:lum contrast="16000"/>
            <a:extLst>
              <a:ext uri="{28A0092B-C50C-407E-A947-70E740481C1C}">
                <a14:useLocalDpi xmlns:a14="http://schemas.microsoft.com/office/drawing/2010/main" val="0"/>
              </a:ext>
            </a:extLst>
          </a:blip>
          <a:srcRect/>
          <a:stretch>
            <a:fillRect/>
          </a:stretch>
        </p:blipFill>
        <p:spPr bwMode="auto">
          <a:xfrm>
            <a:off x="4419600" y="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3">
            <a:lum bright="8000" contrast="22000"/>
            <a:extLst>
              <a:ext uri="{28A0092B-C50C-407E-A947-70E740481C1C}">
                <a14:useLocalDpi xmlns:a14="http://schemas.microsoft.com/office/drawing/2010/main" val="0"/>
              </a:ext>
            </a:extLst>
          </a:blip>
          <a:srcRect/>
          <a:stretch>
            <a:fillRect/>
          </a:stretch>
        </p:blipFill>
        <p:spPr bwMode="auto">
          <a:xfrm>
            <a:off x="1371600" y="0"/>
            <a:ext cx="373697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3200400" y="3429000"/>
            <a:ext cx="5943600" cy="3429000"/>
          </a:xfrm>
          <a:solidFill>
            <a:schemeClr val="bg1">
              <a:alpha val="69019"/>
            </a:schemeClr>
          </a:solidFill>
        </p:spPr>
        <p:txBody>
          <a:bodyPr/>
          <a:lstStyle/>
          <a:p>
            <a:pPr eaLnBrk="1" hangingPunct="1">
              <a:lnSpc>
                <a:spcPct val="90000"/>
              </a:lnSpc>
              <a:buClr>
                <a:schemeClr val="tx1"/>
              </a:buClr>
            </a:pPr>
            <a:r>
              <a:rPr lang="en-US" sz="3000" b="1" dirty="0" smtClean="0"/>
              <a:t>What did you learn today?</a:t>
            </a:r>
          </a:p>
          <a:p>
            <a:pPr eaLnBrk="1" hangingPunct="1">
              <a:lnSpc>
                <a:spcPct val="90000"/>
              </a:lnSpc>
              <a:buClr>
                <a:schemeClr val="tx1"/>
              </a:buClr>
            </a:pPr>
            <a:r>
              <a:rPr lang="en-US" sz="3000" b="1" dirty="0" smtClean="0"/>
              <a:t>What is the meaning of the name-tag?</a:t>
            </a:r>
          </a:p>
          <a:p>
            <a:pPr eaLnBrk="1" hangingPunct="1">
              <a:lnSpc>
                <a:spcPct val="90000"/>
              </a:lnSpc>
              <a:buClr>
                <a:schemeClr val="tx1"/>
              </a:buClr>
            </a:pPr>
            <a:r>
              <a:rPr lang="en-US" sz="3000" b="1" dirty="0" smtClean="0"/>
              <a:t>What have you </a:t>
            </a:r>
            <a:r>
              <a:rPr lang="en-US" sz="3000" dirty="0"/>
              <a:t>b</a:t>
            </a:r>
            <a:r>
              <a:rPr lang="en-US" sz="3000" b="1" dirty="0" smtClean="0"/>
              <a:t>een thinking about God lately?</a:t>
            </a:r>
          </a:p>
          <a:p>
            <a:pPr eaLnBrk="1" hangingPunct="1">
              <a:lnSpc>
                <a:spcPct val="90000"/>
              </a:lnSpc>
              <a:buClr>
                <a:schemeClr val="tx1"/>
              </a:buClr>
            </a:pPr>
            <a:r>
              <a:rPr lang="en-US" sz="3000" b="1" dirty="0" smtClean="0"/>
              <a:t>What do you want to tell the world about Jesus?</a:t>
            </a:r>
          </a:p>
        </p:txBody>
      </p:sp>
      <p:sp>
        <p:nvSpPr>
          <p:cNvPr id="14341" name="Rectangle 5"/>
          <p:cNvSpPr>
            <a:spLocks noChangeArrowheads="1"/>
          </p:cNvSpPr>
          <p:nvPr/>
        </p:nvSpPr>
        <p:spPr bwMode="auto">
          <a:xfrm>
            <a:off x="152400" y="76200"/>
            <a:ext cx="2971800" cy="6453188"/>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bIns="0" anchor="ctr">
            <a:spAutoFit/>
          </a:bodyPr>
          <a:lstStyle/>
          <a:p>
            <a:r>
              <a:rPr lang="en-US" sz="3600" b="1">
                <a:latin typeface="Arial" charset="0"/>
              </a:rPr>
              <a:t>“If you openly say, ‘Jesus is Lord’ and believe in your heart that God raised him from death, you will be saved.”</a:t>
            </a:r>
            <a:r>
              <a:rPr lang="en-US" b="1">
                <a:latin typeface="Arial" charset="0"/>
              </a:rPr>
              <a:t> </a:t>
            </a:r>
          </a:p>
          <a:p>
            <a:pPr algn="r"/>
            <a:r>
              <a:rPr lang="en-US" sz="2000" b="1">
                <a:latin typeface="Arial" charset="0"/>
              </a:rPr>
              <a:t>Rom. 10:9</a:t>
            </a:r>
            <a:r>
              <a:rPr lang="en-US" sz="2400" b="1">
                <a:latin typeface="Arial" charset="0"/>
              </a:rPr>
              <a:t> </a:t>
            </a:r>
          </a:p>
        </p:txBody>
      </p:sp>
    </p:spTree>
    <p:extLst>
      <p:ext uri="{BB962C8B-B14F-4D97-AF65-F5344CB8AC3E}">
        <p14:creationId xmlns:p14="http://schemas.microsoft.com/office/powerpoint/2010/main" val="118371879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1352002_861_57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0" y="377825"/>
            <a:ext cx="9144000" cy="64817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Rectangle 4"/>
          <p:cNvSpPr>
            <a:spLocks noChangeArrowheads="1"/>
          </p:cNvSpPr>
          <p:nvPr/>
        </p:nvSpPr>
        <p:spPr bwMode="auto">
          <a:xfrm>
            <a:off x="0" y="5105400"/>
            <a:ext cx="9144000" cy="1676400"/>
          </a:xfrm>
          <a:prstGeom prst="rect">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accent2"/>
              </a:buClr>
              <a:buSzPct val="75000"/>
              <a:buFont typeface="Wingdings" pitchFamily="2" charset="2"/>
              <a:buNone/>
            </a:pPr>
            <a:r>
              <a:rPr lang="en-US" sz="3600" b="1" dirty="0">
                <a:latin typeface="Arial" charset="0"/>
              </a:rPr>
              <a:t>…Cleanse your hands, you sinners, and make your hearts pure, you who are half-hearted towards God.”</a:t>
            </a:r>
            <a:r>
              <a:rPr lang="en-US" sz="2700" dirty="0">
                <a:latin typeface="Arial" charset="0"/>
              </a:rPr>
              <a:t> </a:t>
            </a:r>
            <a:r>
              <a:rPr lang="en-US" sz="2000" i="1" dirty="0">
                <a:latin typeface="Arial" charset="0"/>
              </a:rPr>
              <a:t>James 4:8 WNT</a:t>
            </a:r>
          </a:p>
        </p:txBody>
      </p:sp>
      <p:sp>
        <p:nvSpPr>
          <p:cNvPr id="2" name="TextBox 1"/>
          <p:cNvSpPr txBox="1"/>
          <p:nvPr/>
        </p:nvSpPr>
        <p:spPr>
          <a:xfrm>
            <a:off x="4038600" y="152400"/>
            <a:ext cx="5181600" cy="1107996"/>
          </a:xfrm>
          <a:prstGeom prst="rect">
            <a:avLst/>
          </a:prstGeom>
          <a:noFill/>
        </p:spPr>
        <p:txBody>
          <a:bodyPr wrap="square" rtlCol="0">
            <a:spAutoFit/>
          </a:bodyPr>
          <a:lstStyle/>
          <a:p>
            <a:r>
              <a:rPr lang="en-US" sz="6600" dirty="0" smtClean="0">
                <a:latin typeface="Algerian" pitchFamily="82" charset="0"/>
              </a:rPr>
              <a:t>Altar Time</a:t>
            </a:r>
            <a:endParaRPr lang="en-US" sz="6600" dirty="0">
              <a:latin typeface="Algerian" pitchFamily="82" charset="0"/>
            </a:endParaRPr>
          </a:p>
        </p:txBody>
      </p:sp>
      <p:sp>
        <p:nvSpPr>
          <p:cNvPr id="9" name="Rectangle 3"/>
          <p:cNvSpPr>
            <a:spLocks noGrp="1" noChangeArrowheads="1"/>
          </p:cNvSpPr>
          <p:nvPr>
            <p:ph type="body" sz="half" idx="1"/>
          </p:nvPr>
        </p:nvSpPr>
        <p:spPr>
          <a:xfrm>
            <a:off x="0" y="0"/>
            <a:ext cx="3429000" cy="2819400"/>
          </a:xfrm>
        </p:spPr>
        <p:txBody>
          <a:bodyPr/>
          <a:lstStyle/>
          <a:p>
            <a:pPr marL="0" indent="0">
              <a:lnSpc>
                <a:spcPct val="80000"/>
              </a:lnSpc>
              <a:buNone/>
            </a:pPr>
            <a:r>
              <a:rPr lang="en-US" sz="4000" dirty="0" smtClean="0"/>
              <a:t>“Draw near to God, and He will draw near to you… </a:t>
            </a:r>
          </a:p>
        </p:txBody>
      </p:sp>
    </p:spTree>
    <p:extLst>
      <p:ext uri="{BB962C8B-B14F-4D97-AF65-F5344CB8AC3E}">
        <p14:creationId xmlns:p14="http://schemas.microsoft.com/office/powerpoint/2010/main" val="1647238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amily_praying_hands"/>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0" y="0"/>
            <a:ext cx="563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p:nvPr>
        </p:nvSpPr>
        <p:spPr>
          <a:xfrm>
            <a:off x="6019800" y="473075"/>
            <a:ext cx="2971800" cy="1431925"/>
          </a:xfrm>
        </p:spPr>
        <p:txBody>
          <a:bodyPr/>
          <a:lstStyle/>
          <a:p>
            <a:r>
              <a:rPr lang="en-US" sz="5400" smtClean="0"/>
              <a:t>Close in Prayer</a:t>
            </a:r>
          </a:p>
        </p:txBody>
      </p:sp>
    </p:spTree>
    <p:extLst>
      <p:ext uri="{BB962C8B-B14F-4D97-AF65-F5344CB8AC3E}">
        <p14:creationId xmlns:p14="http://schemas.microsoft.com/office/powerpoint/2010/main" val="754412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81000"/>
            <a:ext cx="6705600" cy="1752600"/>
          </a:xfrm>
        </p:spPr>
        <p:txBody>
          <a:bodyPr/>
          <a:lstStyle/>
          <a:p>
            <a:pPr eaLnBrk="1" hangingPunct="1">
              <a:lnSpc>
                <a:spcPct val="90000"/>
              </a:lnSpc>
              <a:buFont typeface="Wingdings" pitchFamily="2" charset="2"/>
              <a:buNone/>
            </a:pPr>
            <a:r>
              <a:rPr lang="en-US" sz="2400" b="1" smtClean="0"/>
              <a:t>Note:</a:t>
            </a:r>
            <a:r>
              <a:rPr lang="en-US" sz="240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http://campaignkerusso.org/?p=11026</a:t>
            </a:r>
            <a:endParaRPr lang="en-US" sz="2000" b="1"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extLst>
      <p:ext uri="{BB962C8B-B14F-4D97-AF65-F5344CB8AC3E}">
        <p14:creationId xmlns:p14="http://schemas.microsoft.com/office/powerpoint/2010/main" val="41988724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Family-Worship-Background"/>
          <p:cNvPicPr>
            <a:picLocks noGrp="1" noChangeAspect="1" noChangeArrowheads="1"/>
          </p:cNvPicPr>
          <p:nvPr>
            <p:ph idx="4294967295"/>
          </p:nvPr>
        </p:nvPicPr>
        <p:blipFill>
          <a:blip r:embed="rId2">
            <a:lum contrast="12000"/>
            <a:extLst>
              <a:ext uri="{28A0092B-C50C-407E-A947-70E740481C1C}">
                <a14:useLocalDpi xmlns:a14="http://schemas.microsoft.com/office/drawing/2010/main" val="0"/>
              </a:ext>
            </a:extLst>
          </a:blip>
          <a:srcRect/>
          <a:stretch>
            <a:fillRect/>
          </a:stretch>
        </p:blipFill>
        <p:spPr>
          <a:xfrm>
            <a:off x="0" y="29816"/>
            <a:ext cx="9144000" cy="6828184"/>
          </a:xfrm>
          <a:noFill/>
        </p:spPr>
      </p:pic>
      <p:sp>
        <p:nvSpPr>
          <p:cNvPr id="18435" name="Rectangle 3"/>
          <p:cNvSpPr>
            <a:spLocks noGrp="1" noChangeArrowheads="1"/>
          </p:cNvSpPr>
          <p:nvPr>
            <p:ph type="title" idx="4294967295"/>
          </p:nvPr>
        </p:nvSpPr>
        <p:spPr>
          <a:xfrm>
            <a:off x="33130" y="5638800"/>
            <a:ext cx="9110870" cy="1219201"/>
          </a:xfrm>
          <a:solidFill>
            <a:srgbClr val="523706">
              <a:alpha val="72156"/>
            </a:srgbClr>
          </a:solidFill>
        </p:spPr>
        <p:txBody>
          <a:bodyPr/>
          <a:lstStyle/>
          <a:p>
            <a:pPr algn="ctr" eaLnBrk="1" hangingPunct="1"/>
            <a:r>
              <a:rPr lang="en-US" dirty="0" smtClean="0"/>
              <a:t>Welcome to </a:t>
            </a:r>
            <a:r>
              <a:rPr lang="en-US" dirty="0" err="1" smtClean="0"/>
              <a:t>Aggieland</a:t>
            </a:r>
            <a:r>
              <a:rPr lang="en-US" dirty="0" smtClean="0"/>
              <a:t> Faith</a:t>
            </a:r>
            <a:br>
              <a:rPr lang="en-US" dirty="0" smtClean="0"/>
            </a:br>
            <a:r>
              <a:rPr lang="en-US" dirty="0" smtClean="0"/>
              <a:t>Family Style Worship</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457200"/>
            <a:ext cx="9144000" cy="838200"/>
          </a:xfrm>
        </p:spPr>
        <p:txBody>
          <a:bodyPr/>
          <a:lstStyle/>
          <a:p>
            <a:pPr eaLnBrk="1" hangingPunct="1"/>
            <a:r>
              <a:rPr lang="en-US" sz="4300" b="1" dirty="0" smtClean="0"/>
              <a:t>CURRENT SCHEDULE: </a:t>
            </a:r>
            <a:br>
              <a:rPr lang="en-US" sz="4300" b="1" dirty="0" smtClean="0"/>
            </a:br>
            <a:r>
              <a:rPr lang="en-US" sz="4000" dirty="0" smtClean="0"/>
              <a:t>See www.Aggielandfaith.org</a:t>
            </a:r>
          </a:p>
        </p:txBody>
      </p:sp>
      <p:sp>
        <p:nvSpPr>
          <p:cNvPr id="19459" name="Rectangle 3"/>
          <p:cNvSpPr>
            <a:spLocks noGrp="1" noChangeArrowheads="1"/>
          </p:cNvSpPr>
          <p:nvPr>
            <p:ph type="body" sz="half" idx="4294967295"/>
          </p:nvPr>
        </p:nvSpPr>
        <p:spPr>
          <a:xfrm>
            <a:off x="4762500" y="1752600"/>
            <a:ext cx="4381500" cy="4495800"/>
          </a:xfrm>
        </p:spPr>
        <p:txBody>
          <a:bodyPr/>
          <a:lstStyle/>
          <a:p>
            <a:pPr eaLnBrk="1" hangingPunct="1">
              <a:lnSpc>
                <a:spcPct val="90000"/>
              </a:lnSpc>
              <a:buFont typeface="Wingdings" pitchFamily="2" charset="2"/>
              <a:buNone/>
            </a:pPr>
            <a:endParaRPr lang="en-US" sz="2500" dirty="0" smtClean="0"/>
          </a:p>
          <a:p>
            <a:pPr eaLnBrk="1" hangingPunct="1">
              <a:lnSpc>
                <a:spcPct val="90000"/>
              </a:lnSpc>
            </a:pPr>
            <a:r>
              <a:rPr lang="en-US" sz="2500" b="1" dirty="0" smtClean="0"/>
              <a:t>SUNDAY — </a:t>
            </a:r>
          </a:p>
          <a:p>
            <a:pPr eaLnBrk="1" hangingPunct="1">
              <a:lnSpc>
                <a:spcPct val="90000"/>
              </a:lnSpc>
              <a:buFont typeface="Wingdings" pitchFamily="2" charset="2"/>
              <a:buNone/>
            </a:pPr>
            <a:r>
              <a:rPr lang="en-US" sz="2000" b="1" dirty="0" smtClean="0"/>
              <a:t>	At Bee Creek Park </a:t>
            </a:r>
          </a:p>
          <a:p>
            <a:pPr eaLnBrk="1" hangingPunct="1">
              <a:lnSpc>
                <a:spcPct val="90000"/>
              </a:lnSpc>
              <a:buFont typeface="Wingdings" pitchFamily="2" charset="2"/>
              <a:buNone/>
            </a:pPr>
            <a:r>
              <a:rPr lang="en-US" sz="2500" dirty="0" smtClean="0"/>
              <a:t>	2:00-4pm: Free snacks, drinks, kids crafts, prizes, singing &amp; bible preaching </a:t>
            </a:r>
            <a:endParaRPr lang="en-US" sz="2100" dirty="0" smtClean="0"/>
          </a:p>
        </p:txBody>
      </p:sp>
      <p:pic>
        <p:nvPicPr>
          <p:cNvPr id="19460" name="Picture 9" descr="hot_dog_iStock_000001755412_270x203"/>
          <p:cNvPicPr>
            <a:picLocks noChangeAspect="1" noChangeArrowheads="1"/>
          </p:cNvPicPr>
          <p:nvPr/>
        </p:nvPicPr>
        <p:blipFill>
          <a:blip r:embed="rId2">
            <a:lum bright="4000" contrast="6000"/>
            <a:extLst>
              <a:ext uri="{28A0092B-C50C-407E-A947-70E740481C1C}">
                <a14:useLocalDpi xmlns:a14="http://schemas.microsoft.com/office/drawing/2010/main" val="0"/>
              </a:ext>
            </a:extLst>
          </a:blip>
          <a:srcRect/>
          <a:stretch>
            <a:fillRect/>
          </a:stretch>
        </p:blipFill>
        <p:spPr bwMode="auto">
          <a:xfrm>
            <a:off x="381000" y="1752600"/>
            <a:ext cx="41148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herese\Desktop\free-batman-arkham-asylum-hd-desktop-wallpaper.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4000"/>
                    </a14:imgEffect>
                    <a14:imgEffect>
                      <a14:brightnessContrast bright="18000" contrast="7000"/>
                    </a14:imgEffect>
                  </a14:imgLayer>
                </a14:imgProps>
              </a:ext>
              <a:ext uri="{28A0092B-C50C-407E-A947-70E740481C1C}">
                <a14:useLocalDpi xmlns:a14="http://schemas.microsoft.com/office/drawing/2010/main" val="0"/>
              </a:ext>
            </a:extLst>
          </a:blip>
          <a:srcRect r="9826"/>
          <a:stretch/>
        </p:blipFill>
        <p:spPr bwMode="auto">
          <a:xfrm>
            <a:off x="-26295" y="0"/>
            <a:ext cx="92079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p:cNvSpPr/>
          <p:nvPr/>
        </p:nvSpPr>
        <p:spPr bwMode="auto">
          <a:xfrm rot="20409167" flipH="1">
            <a:off x="2391771" y="116802"/>
            <a:ext cx="2755449" cy="1554026"/>
          </a:xfrm>
          <a:prstGeom prst="cloudCallou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r>
              <a:rPr lang="en-US" sz="3200" b="1" dirty="0">
                <a:latin typeface="Comic Sans MS" panose="030F0702030302020204" pitchFamily="66" charset="0"/>
              </a:rPr>
              <a:t>“</a:t>
            </a:r>
            <a:r>
              <a:rPr lang="en-US" sz="3200" b="1" dirty="0">
                <a:effectLst>
                  <a:glow rad="127000">
                    <a:srgbClr val="180800"/>
                  </a:glow>
                </a:effectLst>
                <a:latin typeface="Comic Sans MS" panose="030F0702030302020204" pitchFamily="66" charset="0"/>
              </a:rPr>
              <a:t>I’m Batman” </a:t>
            </a:r>
            <a:r>
              <a:rPr lang="en-US" dirty="0"/>
              <a:t/>
            </a:r>
            <a:br>
              <a:rPr lang="en-US" dirty="0"/>
            </a:br>
            <a:endParaRPr kumimoji="0" lang="en-US" sz="1800" b="0" i="0" u="none" strike="noStrike" cap="none" normalizeH="0" baseline="0" dirty="0" smtClean="0">
              <a:ln>
                <a:noFill/>
              </a:ln>
              <a:solidFill>
                <a:schemeClr val="tx1"/>
              </a:solidFill>
              <a:effectLst/>
              <a:latin typeface="Verdana" pitchFamily="34" charset="0"/>
            </a:endParaRPr>
          </a:p>
        </p:txBody>
      </p:sp>
      <p:sp>
        <p:nvSpPr>
          <p:cNvPr id="11" name="Wave 10"/>
          <p:cNvSpPr/>
          <p:nvPr/>
        </p:nvSpPr>
        <p:spPr bwMode="auto">
          <a:xfrm>
            <a:off x="7086600" y="5923948"/>
            <a:ext cx="1828800" cy="952500"/>
          </a:xfrm>
          <a:prstGeom prst="wave">
            <a:avLst/>
          </a:prstGeom>
          <a:solidFill>
            <a:srgbClr val="7030A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glow rad="190500">
                    <a:srgbClr val="180800"/>
                  </a:glow>
                </a:effectLst>
                <a:latin typeface="Comic Sans MS" panose="030F0702030302020204" pitchFamily="66" charset="0"/>
              </a:rPr>
              <a:t>Part One</a:t>
            </a:r>
          </a:p>
        </p:txBody>
      </p:sp>
      <p:pic>
        <p:nvPicPr>
          <p:cNvPr id="2" name="batman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7702" y="7391400"/>
            <a:ext cx="406400" cy="406400"/>
          </a:xfrm>
          <a:prstGeom prst="rect">
            <a:avLst/>
          </a:prstGeom>
        </p:spPr>
      </p:pic>
    </p:spTree>
    <p:extLst>
      <p:ext uri="{BB962C8B-B14F-4D97-AF65-F5344CB8AC3E}">
        <p14:creationId xmlns:p14="http://schemas.microsoft.com/office/powerpoint/2010/main" val="944079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3962400" y="609600"/>
            <a:ext cx="5181600" cy="1676400"/>
          </a:xfrm>
        </p:spPr>
        <p:txBody>
          <a:bodyPr/>
          <a:lstStyle/>
          <a:p>
            <a:pPr eaLnBrk="1" hangingPunct="1"/>
            <a:r>
              <a:rPr lang="en-US" sz="4000" b="1" smtClean="0"/>
              <a:t>Would You Like Prayer or Bible Study at Your House?</a:t>
            </a:r>
          </a:p>
        </p:txBody>
      </p:sp>
      <p:pic>
        <p:nvPicPr>
          <p:cNvPr id="20483" name="Picture 4" descr="group"/>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0" y="0"/>
            <a:ext cx="3505200" cy="2789929"/>
          </a:xfrm>
          <a:noFill/>
        </p:spPr>
      </p:pic>
      <p:sp>
        <p:nvSpPr>
          <p:cNvPr id="20484" name="Rectangle 3"/>
          <p:cNvSpPr>
            <a:spLocks noGrp="1" noChangeArrowheads="1"/>
          </p:cNvSpPr>
          <p:nvPr>
            <p:ph type="body" sz="half" idx="4294967295"/>
          </p:nvPr>
        </p:nvSpPr>
        <p:spPr>
          <a:xfrm>
            <a:off x="0" y="2895600"/>
            <a:ext cx="8534400" cy="3733800"/>
          </a:xfrm>
        </p:spPr>
        <p:txBody>
          <a:bodyPr/>
          <a:lstStyle/>
          <a:p>
            <a:pPr eaLnBrk="1" hangingPunct="1">
              <a:lnSpc>
                <a:spcPct val="90000"/>
              </a:lnSpc>
            </a:pPr>
            <a:r>
              <a:rPr lang="en-US" sz="2500" b="1" u="sng" dirty="0" smtClean="0">
                <a:solidFill>
                  <a:srgbClr val="F6FF3F"/>
                </a:solidFill>
              </a:rPr>
              <a:t>Personal Prayer</a:t>
            </a:r>
            <a:r>
              <a:rPr lang="en-US" sz="2500" b="1" u="sng" dirty="0" smtClean="0"/>
              <a:t>:</a:t>
            </a:r>
            <a:r>
              <a:rPr lang="en-US" sz="2500" dirty="0" smtClean="0"/>
              <a:t/>
            </a:r>
            <a:br>
              <a:rPr lang="en-US" sz="2500" dirty="0" smtClean="0"/>
            </a:br>
            <a:r>
              <a:rPr lang="en-US" sz="2400" dirty="0" smtClean="0"/>
              <a:t>We can come to your home &amp; pray with you, or you can email us when you need prayer.</a:t>
            </a:r>
          </a:p>
          <a:p>
            <a:pPr eaLnBrk="1" hangingPunct="1">
              <a:lnSpc>
                <a:spcPct val="90000"/>
              </a:lnSpc>
            </a:pPr>
            <a:r>
              <a:rPr lang="en-US" sz="2500" b="1" u="sng" dirty="0" smtClean="0">
                <a:solidFill>
                  <a:srgbClr val="F6FF3F"/>
                </a:solidFill>
              </a:rPr>
              <a:t>Home Bible Study:</a:t>
            </a:r>
            <a:r>
              <a:rPr lang="en-US" sz="2500" b="1" dirty="0" smtClean="0">
                <a:solidFill>
                  <a:srgbClr val="F6FF3F"/>
                </a:solidFill>
              </a:rPr>
              <a:t/>
            </a:r>
            <a:br>
              <a:rPr lang="en-US" sz="2500" b="1" dirty="0" smtClean="0">
                <a:solidFill>
                  <a:srgbClr val="F6FF3F"/>
                </a:solidFill>
              </a:rPr>
            </a:br>
            <a:r>
              <a:rPr lang="en-US" sz="2400" dirty="0" smtClean="0"/>
              <a:t>We will come to your home &amp; hold</a:t>
            </a:r>
            <a:br>
              <a:rPr lang="en-US" sz="2400" dirty="0" smtClean="0"/>
            </a:br>
            <a:r>
              <a:rPr lang="en-US" sz="2400" dirty="0" smtClean="0"/>
              <a:t>a bible study for you &amp; your friends.</a:t>
            </a:r>
          </a:p>
          <a:p>
            <a:pPr eaLnBrk="1" hangingPunct="1">
              <a:lnSpc>
                <a:spcPct val="90000"/>
              </a:lnSpc>
            </a:pPr>
            <a:r>
              <a:rPr lang="en-US" sz="2500" b="1" u="sng" dirty="0" smtClean="0">
                <a:solidFill>
                  <a:srgbClr val="F6FF3F"/>
                </a:solidFill>
              </a:rPr>
              <a:t>Bible Party:</a:t>
            </a:r>
            <a:r>
              <a:rPr lang="en-US" sz="2500" dirty="0" smtClean="0"/>
              <a:t/>
            </a:r>
            <a:br>
              <a:rPr lang="en-US" sz="2500" dirty="0" smtClean="0"/>
            </a:br>
            <a:r>
              <a:rPr lang="en-US" sz="2400" dirty="0" smtClean="0"/>
              <a:t>We will hold a Kid’s Bible Party:</a:t>
            </a:r>
            <a:br>
              <a:rPr lang="en-US" sz="2400" dirty="0" smtClean="0"/>
            </a:br>
            <a:r>
              <a:rPr lang="en-US" sz="2400" dirty="0" smtClean="0"/>
              <a:t>You provide the food &amp; kids - we </a:t>
            </a:r>
            <a:br>
              <a:rPr lang="en-US" sz="2400" dirty="0" smtClean="0"/>
            </a:br>
            <a:r>
              <a:rPr lang="en-US" sz="2400" dirty="0" smtClean="0"/>
              <a:t>will do the bible fun &amp; stories.</a:t>
            </a:r>
          </a:p>
        </p:txBody>
      </p:sp>
      <p:pic>
        <p:nvPicPr>
          <p:cNvPr id="20485" name="Picture 5" descr="bettylukenslarge_1"/>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867400" y="4174505"/>
            <a:ext cx="3250096" cy="2392983"/>
          </a:xfrm>
          <a:noFill/>
        </p:spPr>
      </p:pic>
      <p:sp>
        <p:nvSpPr>
          <p:cNvPr id="20486" name="Rectangle 6"/>
          <p:cNvSpPr>
            <a:spLocks noChangeArrowheads="1"/>
          </p:cNvSpPr>
          <p:nvPr/>
        </p:nvSpPr>
        <p:spPr bwMode="auto">
          <a:xfrm>
            <a:off x="304800" y="5029200"/>
            <a:ext cx="5791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Char char="n"/>
            </a:pPr>
            <a:endParaRPr lang="en-US" sz="2400">
              <a:latin typeface="Arial"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876800" y="304800"/>
            <a:ext cx="4267200" cy="2895600"/>
          </a:xfrm>
        </p:spPr>
        <p:txBody>
          <a:bodyPr/>
          <a:lstStyle/>
          <a:p>
            <a:pPr eaLnBrk="1" hangingPunct="1"/>
            <a:r>
              <a:rPr lang="en-US" sz="4800" b="1" dirty="0" smtClean="0"/>
              <a:t>Would You Like Visitation?</a:t>
            </a:r>
          </a:p>
        </p:txBody>
      </p:sp>
      <p:sp>
        <p:nvSpPr>
          <p:cNvPr id="21507" name="Rectangle 3"/>
          <p:cNvSpPr>
            <a:spLocks noGrp="1" noChangeArrowheads="1"/>
          </p:cNvSpPr>
          <p:nvPr>
            <p:ph type="body" sz="half" idx="4294967295"/>
          </p:nvPr>
        </p:nvSpPr>
        <p:spPr>
          <a:xfrm>
            <a:off x="914400" y="3581400"/>
            <a:ext cx="8229600" cy="2209800"/>
          </a:xfrm>
        </p:spPr>
        <p:txBody>
          <a:bodyPr/>
          <a:lstStyle/>
          <a:p>
            <a:pPr eaLnBrk="1" hangingPunct="1"/>
            <a:r>
              <a:rPr lang="en-US" sz="3200" smtClean="0"/>
              <a:t>We will visit a friend, loved one in the hospital or in prison to pray for them &amp; share Christ with them.</a:t>
            </a:r>
          </a:p>
          <a:p>
            <a:pPr eaLnBrk="1" hangingPunct="1"/>
            <a:r>
              <a:rPr lang="en-US" sz="3200" smtClean="0"/>
              <a:t>Contact: </a:t>
            </a:r>
            <a:r>
              <a:rPr lang="en-US" sz="3200" smtClean="0">
                <a:hlinkClick r:id="rId2"/>
              </a:rPr>
              <a:t>info@aggielandfaith.org</a:t>
            </a:r>
            <a:r>
              <a:rPr lang="en-US" sz="3200" smtClean="0"/>
              <a:t> </a:t>
            </a:r>
          </a:p>
        </p:txBody>
      </p:sp>
      <p:pic>
        <p:nvPicPr>
          <p:cNvPr id="21508" name="Picture 4" descr="3288902374_bde2704194"/>
          <p:cNvPicPr>
            <a:picLocks noGrp="1" noChangeAspect="1" noChangeArrowheads="1"/>
          </p:cNvPicPr>
          <p:nvPr>
            <p:ph sz="half" idx="4294967295"/>
          </p:nvPr>
        </p:nvPicPr>
        <p:blipFill>
          <a:blip r:embed="rId3">
            <a:lum bright="10000" contrast="20000"/>
            <a:extLst>
              <a:ext uri="{28A0092B-C50C-407E-A947-70E740481C1C}">
                <a14:useLocalDpi xmlns:a14="http://schemas.microsoft.com/office/drawing/2010/main" val="0"/>
              </a:ext>
            </a:extLst>
          </a:blip>
          <a:srcRect/>
          <a:stretch>
            <a:fillRect/>
          </a:stretch>
        </p:blipFill>
        <p:spPr>
          <a:xfrm>
            <a:off x="0" y="304800"/>
            <a:ext cx="4572000" cy="3062288"/>
          </a:xfrm>
          <a:noFill/>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body" sz="half" idx="4294967295"/>
          </p:nvPr>
        </p:nvSpPr>
        <p:spPr>
          <a:xfrm>
            <a:off x="0" y="3581400"/>
            <a:ext cx="9144000" cy="3276600"/>
          </a:xfrm>
        </p:spPr>
        <p:txBody>
          <a:bodyPr/>
          <a:lstStyle/>
          <a:p>
            <a:pPr algn="ctr" eaLnBrk="1" hangingPunct="1">
              <a:lnSpc>
                <a:spcPct val="90000"/>
              </a:lnSpc>
              <a:buFont typeface="Wingdings" pitchFamily="2" charset="2"/>
              <a:buNone/>
            </a:pPr>
            <a:r>
              <a:rPr lang="en-US" sz="4000" b="1" dirty="0" smtClean="0">
                <a:hlinkClick r:id="rId2"/>
              </a:rPr>
              <a:t>www.aggielandfaith.org</a:t>
            </a:r>
            <a:endParaRPr lang="en-US" sz="4000" b="1" dirty="0" smtClean="0"/>
          </a:p>
          <a:p>
            <a:pPr eaLnBrk="1" hangingPunct="1">
              <a:lnSpc>
                <a:spcPct val="90000"/>
              </a:lnSpc>
            </a:pPr>
            <a:r>
              <a:rPr lang="en-US" sz="4000" dirty="0" smtClean="0"/>
              <a:t>Go here to see pictures &amp; videos</a:t>
            </a:r>
          </a:p>
          <a:p>
            <a:pPr eaLnBrk="1" hangingPunct="1">
              <a:lnSpc>
                <a:spcPct val="90000"/>
              </a:lnSpc>
            </a:pPr>
            <a:r>
              <a:rPr lang="en-US" sz="4000" dirty="0" smtClean="0"/>
              <a:t>Go here to subscribe to e-mails about changes &amp; cancellations</a:t>
            </a:r>
            <a:r>
              <a:rPr lang="en-US" sz="2700" dirty="0" smtClean="0"/>
              <a:t> </a:t>
            </a:r>
          </a:p>
        </p:txBody>
      </p:sp>
      <p:pic>
        <p:nvPicPr>
          <p:cNvPr id="22531" name="Picture 3" descr="heade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3531054"/>
          </a:xfr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81000"/>
            <a:ext cx="6705600" cy="1752600"/>
          </a:xfrm>
        </p:spPr>
        <p:txBody>
          <a:bodyPr/>
          <a:lstStyle/>
          <a:p>
            <a:pPr eaLnBrk="1" hangingPunct="1">
              <a:lnSpc>
                <a:spcPct val="90000"/>
              </a:lnSpc>
              <a:buFont typeface="Wingdings" pitchFamily="2" charset="2"/>
              <a:buNone/>
            </a:pPr>
            <a:r>
              <a:rPr lang="en-US" sz="2400" b="1" smtClean="0"/>
              <a:t>Note:</a:t>
            </a:r>
            <a:r>
              <a:rPr lang="en-US" sz="240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http://campaignkerusso.org/?p=11026</a:t>
            </a:r>
            <a:endParaRPr lang="en-US" sz="2000" b="1" dirty="0"/>
          </a:p>
          <a:p>
            <a:pPr algn="ctr"/>
            <a:endParaRPr lang="en-US" sz="2000" b="1" u="sng"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dirty="0" smtClean="0"/>
              <a:t>       I’m Batman </a:t>
            </a:r>
            <a:r>
              <a:rPr lang="en-US" sz="2400" dirty="0" smtClean="0"/>
              <a:t>(pt. 1)</a:t>
            </a:r>
            <a:endParaRPr lang="en-US" sz="2400" dirty="0"/>
          </a:p>
        </p:txBody>
      </p:sp>
      <p:sp>
        <p:nvSpPr>
          <p:cNvPr id="3" name="Content Placeholder 2"/>
          <p:cNvSpPr>
            <a:spLocks noGrp="1"/>
          </p:cNvSpPr>
          <p:nvPr>
            <p:ph idx="1"/>
          </p:nvPr>
        </p:nvSpPr>
        <p:spPr>
          <a:xfrm>
            <a:off x="0" y="4114800"/>
            <a:ext cx="9144000" cy="2746513"/>
          </a:xfrm>
        </p:spPr>
        <p:txBody>
          <a:bodyPr lIns="91440" tIns="0" rIns="0" bIns="0"/>
          <a:lstStyle/>
          <a:p>
            <a:pPr marL="0" indent="0">
              <a:buNone/>
            </a:pPr>
            <a:r>
              <a:rPr lang="en-US" dirty="0" smtClean="0"/>
              <a:t>This cartoon character is based on a man who has acquired some bat attributes (and gadgets).</a:t>
            </a:r>
          </a:p>
          <a:p>
            <a:pPr marL="0" indent="0">
              <a:buNone/>
            </a:pPr>
            <a:r>
              <a:rPr lang="en-US" dirty="0" smtClean="0"/>
              <a:t>He is not real, but in the spiritual realm, believers are indeed equipped with special gifts that make them operate differently than average humans. Some of these abilities can be compared to bat traits. </a:t>
            </a:r>
            <a:endParaRPr lang="en-US" dirty="0"/>
          </a:p>
        </p:txBody>
      </p:sp>
      <p:pic>
        <p:nvPicPr>
          <p:cNvPr id="1026" name="Picture 2" descr="C:\Users\Therese\Desktop\im-batman-arkham-city.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8000"/>
                    </a14:imgEffect>
                    <a14:imgEffect>
                      <a14:colorTemperature colorTemp="8326"/>
                    </a14:imgEffect>
                    <a14:imgEffect>
                      <a14:saturation sat="210000"/>
                    </a14:imgEffect>
                    <a14:imgEffect>
                      <a14:brightnessContrast bright="8000" contrast="8000"/>
                    </a14:imgEffect>
                  </a14:imgLayer>
                </a14:imgProps>
              </a:ext>
              <a:ext uri="{28A0092B-C50C-407E-A947-70E740481C1C}">
                <a14:useLocalDpi xmlns:a14="http://schemas.microsoft.com/office/drawing/2010/main" val="0"/>
              </a:ext>
            </a:extLst>
          </a:blip>
          <a:srcRect/>
          <a:stretch>
            <a:fillRect/>
          </a:stretch>
        </p:blipFill>
        <p:spPr bwMode="auto">
          <a:xfrm>
            <a:off x="0" y="685800"/>
            <a:ext cx="9144000" cy="3373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2481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ben-with-bat-ear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4000"/>
                    </a14:imgEffect>
                    <a14:imgEffect>
                      <a14:colorTemperature colorTemp="7666"/>
                    </a14:imgEffect>
                    <a14:imgEffect>
                      <a14:saturation sat="144000"/>
                    </a14:imgEffect>
                    <a14:imgEffect>
                      <a14:brightnessContrast bright="-5000" contrast="26000"/>
                    </a14:imgEffect>
                  </a14:imgLayer>
                </a14:imgProps>
              </a:ext>
              <a:ext uri="{28A0092B-C50C-407E-A947-70E740481C1C}">
                <a14:useLocalDpi xmlns:a14="http://schemas.microsoft.com/office/drawing/2010/main" val="0"/>
              </a:ext>
            </a:extLst>
          </a:blip>
          <a:srcRect/>
          <a:stretch>
            <a:fillRect/>
          </a:stretch>
        </p:blipFill>
        <p:spPr bwMode="auto">
          <a:xfrm>
            <a:off x="203735" y="21657"/>
            <a:ext cx="8290560" cy="621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p:nvPr>
        </p:nvSpPr>
        <p:spPr>
          <a:xfrm>
            <a:off x="533400" y="1"/>
            <a:ext cx="8610600" cy="1219199"/>
          </a:xfrm>
        </p:spPr>
        <p:txBody>
          <a:bodyPr/>
          <a:lstStyle/>
          <a:p>
            <a:pPr algn="ctr" eaLnBrk="1" hangingPunct="1"/>
            <a:r>
              <a:rPr lang="en-US" altLang="en-US" sz="4000" dirty="0" smtClean="0"/>
              <a:t>Hearing is the bat’s most </a:t>
            </a:r>
            <a:br>
              <a:rPr lang="en-US" altLang="en-US" sz="4000" dirty="0" smtClean="0"/>
            </a:br>
            <a:r>
              <a:rPr lang="en-US" altLang="en-US" sz="4000" dirty="0" smtClean="0"/>
              <a:t>important sense.</a:t>
            </a:r>
          </a:p>
        </p:txBody>
      </p:sp>
      <p:sp>
        <p:nvSpPr>
          <p:cNvPr id="3077" name="Text Box 5"/>
          <p:cNvSpPr txBox="1">
            <a:spLocks noChangeArrowheads="1"/>
          </p:cNvSpPr>
          <p:nvPr/>
        </p:nvSpPr>
        <p:spPr bwMode="auto">
          <a:xfrm>
            <a:off x="-19251" y="5903893"/>
            <a:ext cx="9163251" cy="954107"/>
          </a:xfrm>
          <a:prstGeom prst="rect">
            <a:avLst/>
          </a:prstGeom>
          <a:solidFill>
            <a:schemeClr val="bg1"/>
          </a:solidFill>
          <a:ln>
            <a:noFill/>
          </a:ln>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altLang="en-US" sz="2800" b="1" dirty="0"/>
              <a:t>Simulated Bat Ears </a:t>
            </a:r>
            <a:r>
              <a:rPr lang="en-US" altLang="en-US" sz="2800" b="1" dirty="0" smtClean="0"/>
              <a:t>at </a:t>
            </a:r>
            <a:r>
              <a:rPr lang="en-US" altLang="en-US" sz="2800" b="1" dirty="0"/>
              <a:t>The Bat Jungle </a:t>
            </a:r>
          </a:p>
          <a:p>
            <a:pPr algn="ctr"/>
            <a:r>
              <a:rPr lang="en-US" altLang="en-US" sz="2800" b="1" dirty="0"/>
              <a:t>Costa Rica</a:t>
            </a:r>
          </a:p>
        </p:txBody>
      </p:sp>
    </p:spTree>
    <p:extLst>
      <p:ext uri="{BB962C8B-B14F-4D97-AF65-F5344CB8AC3E}">
        <p14:creationId xmlns:p14="http://schemas.microsoft.com/office/powerpoint/2010/main" val="58178320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1"/>
            <a:ext cx="9144000" cy="1142999"/>
          </a:xfrm>
        </p:spPr>
        <p:txBody>
          <a:bodyPr/>
          <a:lstStyle/>
          <a:p>
            <a:pPr algn="ctr" eaLnBrk="1" hangingPunct="1"/>
            <a:r>
              <a:rPr lang="en-US" altLang="en-US" sz="4000" dirty="0" smtClean="0"/>
              <a:t>God gives us a special ability to hear Him – Our “Bat-Ears” </a:t>
            </a:r>
          </a:p>
        </p:txBody>
      </p:sp>
      <p:sp>
        <p:nvSpPr>
          <p:cNvPr id="4099" name="Rectangle 3"/>
          <p:cNvSpPr>
            <a:spLocks noGrp="1" noChangeArrowheads="1"/>
          </p:cNvSpPr>
          <p:nvPr>
            <p:ph type="body" idx="1"/>
          </p:nvPr>
        </p:nvSpPr>
        <p:spPr>
          <a:xfrm>
            <a:off x="0" y="5791200"/>
            <a:ext cx="8991600" cy="1066799"/>
          </a:xfrm>
        </p:spPr>
        <p:txBody>
          <a:bodyPr lIns="91440" tIns="0" rIns="0" bIns="0"/>
          <a:lstStyle/>
          <a:p>
            <a:pPr marL="0" indent="0" eaLnBrk="1" hangingPunct="1">
              <a:buNone/>
            </a:pPr>
            <a:r>
              <a:rPr lang="en-US" altLang="en-US" dirty="0" smtClean="0"/>
              <a:t>“So then, faith cometh by hearing, and hearing by the word of God.” </a:t>
            </a:r>
            <a:r>
              <a:rPr lang="en-US" altLang="en-US" sz="2000" dirty="0" smtClean="0"/>
              <a:t>Romans 10:17</a:t>
            </a:r>
          </a:p>
        </p:txBody>
      </p:sp>
      <p:pic>
        <p:nvPicPr>
          <p:cNvPr id="4101" name="Picture 7" descr="hearing_god"/>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7000"/>
                    </a14:imgEffect>
                    <a14:imgEffect>
                      <a14:colorTemperature colorTemp="7333"/>
                    </a14:imgEffect>
                    <a14:imgEffect>
                      <a14:saturation sat="136000"/>
                    </a14:imgEffect>
                    <a14:imgEffect>
                      <a14:brightnessContrast bright="-5000" contrast="8000"/>
                    </a14:imgEffect>
                  </a14:imgLayer>
                </a14:imgProps>
              </a:ext>
              <a:ext uri="{28A0092B-C50C-407E-A947-70E740481C1C}">
                <a14:useLocalDpi xmlns:a14="http://schemas.microsoft.com/office/drawing/2010/main" val="0"/>
              </a:ext>
            </a:extLst>
          </a:blip>
          <a:srcRect/>
          <a:stretch>
            <a:fillRect/>
          </a:stretch>
        </p:blipFill>
        <p:spPr bwMode="auto">
          <a:xfrm>
            <a:off x="0" y="1155920"/>
            <a:ext cx="6324600" cy="4536395"/>
          </a:xfrm>
          <a:prstGeom prst="rect">
            <a:avLst/>
          </a:prstGeom>
          <a:noFill/>
          <a:ln>
            <a:noFill/>
          </a:ln>
          <a:effectLst>
            <a:softEdge rad="88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5"/>
          <p:cNvSpPr txBox="1">
            <a:spLocks noChangeArrowheads="1"/>
          </p:cNvSpPr>
          <p:nvPr/>
        </p:nvSpPr>
        <p:spPr bwMode="auto">
          <a:xfrm>
            <a:off x="6477000" y="1408182"/>
            <a:ext cx="26670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3200" b="1" dirty="0">
                <a:latin typeface="+mn-lt"/>
              </a:rPr>
              <a:t>Seeing Jesus </a:t>
            </a:r>
            <a:r>
              <a:rPr lang="en-US" altLang="en-US" sz="3200" b="1" dirty="0" smtClean="0">
                <a:latin typeface="+mn-lt"/>
              </a:rPr>
              <a:t>can give </a:t>
            </a:r>
            <a:r>
              <a:rPr lang="en-US" altLang="en-US" sz="3200" b="1" dirty="0">
                <a:latin typeface="+mn-lt"/>
              </a:rPr>
              <a:t>us comfort</a:t>
            </a:r>
            <a:r>
              <a:rPr lang="en-US" altLang="en-US" sz="3200" b="1" dirty="0" smtClean="0">
                <a:latin typeface="+mn-lt"/>
              </a:rPr>
              <a:t>, </a:t>
            </a:r>
          </a:p>
          <a:p>
            <a:r>
              <a:rPr lang="en-US" altLang="en-US" sz="3200" b="1" dirty="0" smtClean="0">
                <a:latin typeface="+mn-lt"/>
              </a:rPr>
              <a:t>but </a:t>
            </a:r>
            <a:r>
              <a:rPr lang="en-US" altLang="en-US" sz="3200" b="1" dirty="0">
                <a:latin typeface="+mn-lt"/>
              </a:rPr>
              <a:t>hearing Jesus </a:t>
            </a:r>
            <a:r>
              <a:rPr lang="en-US" altLang="en-US" sz="3200" b="1" dirty="0" smtClean="0">
                <a:latin typeface="+mn-lt"/>
              </a:rPr>
              <a:t>always gives </a:t>
            </a:r>
            <a:r>
              <a:rPr lang="en-US" altLang="en-US" sz="3200" b="1" dirty="0">
                <a:latin typeface="+mn-lt"/>
              </a:rPr>
              <a:t>us faith.</a:t>
            </a:r>
          </a:p>
        </p:txBody>
      </p:sp>
    </p:spTree>
    <p:extLst>
      <p:ext uri="{BB962C8B-B14F-4D97-AF65-F5344CB8AC3E}">
        <p14:creationId xmlns:p14="http://schemas.microsoft.com/office/powerpoint/2010/main" val="8165523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7" descr="20110512__13dcaearw_500"/>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6000"/>
                    </a14:imgEffect>
                    <a14:imgEffect>
                      <a14:colorTemperature colorTemp="6747"/>
                    </a14:imgEffect>
                    <a14:imgEffect>
                      <a14:saturation sat="128000"/>
                    </a14:imgEffect>
                    <a14:imgEffect>
                      <a14:brightnessContrast bright="-13000" contrast="12000"/>
                    </a14:imgEffect>
                  </a14:imgLayer>
                </a14:imgProps>
              </a:ext>
              <a:ext uri="{28A0092B-C50C-407E-A947-70E740481C1C}">
                <a14:useLocalDpi xmlns:a14="http://schemas.microsoft.com/office/drawing/2010/main" val="0"/>
              </a:ext>
            </a:extLst>
          </a:blip>
          <a:srcRect/>
          <a:stretch>
            <a:fillRect/>
          </a:stretch>
        </p:blipFill>
        <p:spPr bwMode="auto">
          <a:xfrm>
            <a:off x="1086387" y="36094"/>
            <a:ext cx="7219413" cy="5297905"/>
          </a:xfrm>
          <a:prstGeom prst="rect">
            <a:avLst/>
          </a:prstGeom>
          <a:noFill/>
          <a:ln>
            <a:noFill/>
          </a:ln>
          <a:effectLst>
            <a:softEdge rad="203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3"/>
          <p:cNvSpPr>
            <a:spLocks noGrp="1" noChangeArrowheads="1"/>
          </p:cNvSpPr>
          <p:nvPr>
            <p:ph type="body" idx="1"/>
          </p:nvPr>
        </p:nvSpPr>
        <p:spPr>
          <a:xfrm>
            <a:off x="0" y="5334000"/>
            <a:ext cx="9131968" cy="1480685"/>
          </a:xfrm>
        </p:spPr>
        <p:txBody>
          <a:bodyPr/>
          <a:lstStyle/>
          <a:p>
            <a:pPr marL="0" indent="0" eaLnBrk="1" hangingPunct="1">
              <a:buNone/>
            </a:pPr>
            <a:r>
              <a:rPr lang="en-US" altLang="en-US" dirty="0" smtClean="0"/>
              <a:t>A man bragged that he had the finest hearing aid in the world. A friend asked, “Really, What kind is it?" He replied, “Oh, About 2:30.”  </a:t>
            </a:r>
            <a:r>
              <a:rPr lang="en-US" altLang="en-US" i="1" dirty="0" smtClean="0"/>
              <a:t>Ha, Ha. </a:t>
            </a:r>
          </a:p>
        </p:txBody>
      </p:sp>
    </p:spTree>
    <p:extLst>
      <p:ext uri="{BB962C8B-B14F-4D97-AF65-F5344CB8AC3E}">
        <p14:creationId xmlns:p14="http://schemas.microsoft.com/office/powerpoint/2010/main" val="231130666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1" y="4343400"/>
            <a:ext cx="9143999" cy="2514600"/>
          </a:xfrm>
        </p:spPr>
        <p:txBody>
          <a:bodyPr/>
          <a:lstStyle/>
          <a:p>
            <a:pPr eaLnBrk="1" hangingPunct="1">
              <a:buClr>
                <a:srgbClr val="FFFF00"/>
              </a:buClr>
            </a:pPr>
            <a:r>
              <a:rPr lang="en-US" altLang="en-US" dirty="0" smtClean="0"/>
              <a:t>Bats have tiny eyes and large ears. God has given them another way to “see” — by using their ears — this is called echolocation. </a:t>
            </a:r>
          </a:p>
          <a:p>
            <a:pPr eaLnBrk="1" hangingPunct="1">
              <a:buClr>
                <a:srgbClr val="FFFF00"/>
              </a:buClr>
            </a:pPr>
            <a:r>
              <a:rPr lang="en-US" altLang="en-US" dirty="0" smtClean="0"/>
              <a:t>Bats make sounds that humans cannot hear. The sound waves strike an object, then </a:t>
            </a:r>
            <a:r>
              <a:rPr lang="en-US" altLang="en-US" dirty="0" smtClean="0">
                <a:sym typeface="Wingdings" pitchFamily="2" charset="2"/>
              </a:rPr>
              <a:t></a:t>
            </a:r>
            <a:endParaRPr lang="en-US" altLang="en-US" dirty="0" smtClean="0"/>
          </a:p>
        </p:txBody>
      </p:sp>
      <p:sp>
        <p:nvSpPr>
          <p:cNvPr id="6146" name="Rectangle 2"/>
          <p:cNvSpPr>
            <a:spLocks noGrp="1" noChangeArrowheads="1"/>
          </p:cNvSpPr>
          <p:nvPr>
            <p:ph type="title"/>
          </p:nvPr>
        </p:nvSpPr>
        <p:spPr>
          <a:xfrm>
            <a:off x="36897" y="76201"/>
            <a:ext cx="9107103" cy="609599"/>
          </a:xfrm>
          <a:solidFill>
            <a:schemeClr val="bg1"/>
          </a:solidFill>
        </p:spPr>
        <p:txBody>
          <a:bodyPr/>
          <a:lstStyle/>
          <a:p>
            <a:pPr eaLnBrk="1" hangingPunct="1"/>
            <a:r>
              <a:rPr lang="en-US" altLang="en-US" dirty="0" smtClean="0"/>
              <a:t>Bats “See” With Their Ears</a:t>
            </a:r>
          </a:p>
        </p:txBody>
      </p:sp>
      <p:pic>
        <p:nvPicPr>
          <p:cNvPr id="6148" name="Picture 4" descr="Echolocation"/>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8000"/>
                    </a14:imgEffect>
                    <a14:imgEffect>
                      <a14:colorTemperature colorTemp="7165"/>
                    </a14:imgEffect>
                    <a14:imgEffect>
                      <a14:saturation sat="221000"/>
                    </a14:imgEffect>
                    <a14:imgEffect>
                      <a14:brightnessContrast bright="-13000" contrast="36000"/>
                    </a14:imgEffect>
                  </a14:imgLayer>
                </a14:imgProps>
              </a:ext>
              <a:ext uri="{28A0092B-C50C-407E-A947-70E740481C1C}">
                <a14:useLocalDpi xmlns:a14="http://schemas.microsoft.com/office/drawing/2010/main" val="0"/>
              </a:ext>
            </a:extLst>
          </a:blip>
          <a:srcRect l="3264" t="5809" r="5894" b="18482"/>
          <a:stretch/>
        </p:blipFill>
        <p:spPr bwMode="auto">
          <a:xfrm>
            <a:off x="36896" y="579922"/>
            <a:ext cx="9107103" cy="3763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25163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additive="base">
                                        <p:cTn id="1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534</TotalTime>
  <Words>1734</Words>
  <Application>Microsoft Office PowerPoint</Application>
  <PresentationFormat>On-screen Show (4:3)</PresentationFormat>
  <Paragraphs>143</Paragraphs>
  <Slides>43</Slides>
  <Notes>3</Notes>
  <HiddenSlides>0</HiddenSlides>
  <MMClips>2</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Refined</vt:lpstr>
      <vt:lpstr>PowerPoint Presentation</vt:lpstr>
      <vt:lpstr>PowerPoint Presentation</vt:lpstr>
      <vt:lpstr>Next Slide: Song – “Speak to Me”    Download Here: http://youtu.be/wcUOa96Zu98  </vt:lpstr>
      <vt:lpstr>PowerPoint Presentation</vt:lpstr>
      <vt:lpstr>       I’m Batman (pt. 1)</vt:lpstr>
      <vt:lpstr>Hearing is the bat’s most  important sense.</vt:lpstr>
      <vt:lpstr>God gives us a special ability to hear Him – Our “Bat-Ears” </vt:lpstr>
      <vt:lpstr>PowerPoint Presentation</vt:lpstr>
      <vt:lpstr>Bats “See” With Their Ears</vt:lpstr>
      <vt:lpstr>PowerPoint Presentation</vt:lpstr>
      <vt:lpstr>PowerPoint Presentation</vt:lpstr>
      <vt:lpstr>PowerPoint Presentation</vt:lpstr>
      <vt:lpstr>With God’s “Ears to Hear” We “See” </vt:lpstr>
      <vt:lpstr>PowerPoint Presentation</vt:lpstr>
      <vt:lpstr>PowerPoint Presentation</vt:lpstr>
      <vt:lpstr>But, hearing can be damaged.</vt:lpstr>
      <vt:lpstr>PowerPoint Presentation</vt:lpstr>
      <vt:lpstr>PowerPoint Presentation</vt:lpstr>
      <vt:lpstr>PowerPoint Presentation</vt:lpstr>
      <vt:lpstr>PowerPoint Presentation</vt:lpstr>
      <vt:lpstr>PowerPoint Presentation</vt:lpstr>
      <vt:lpstr>PowerPoint Presentation</vt:lpstr>
      <vt:lpstr>In order to truly soar, we must spend time in the “bat cave.”</vt:lpstr>
      <vt:lpstr>Next Slide: Song – “Speak to Me”    Download Here: http://youtu.be/wcUOa96Zu98  </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Close in Prayer</vt:lpstr>
      <vt:lpstr>PowerPoint Presentation</vt:lpstr>
      <vt:lpstr>Welcome to Aggieland Faith Family Style Worship</vt:lpstr>
      <vt:lpstr>CURRENT SCHEDULE:  See www.Aggielandfaith.org</vt:lpstr>
      <vt:lpstr>Would You Like Prayer or Bible Study at Your House?</vt:lpstr>
      <vt:lpstr>Would You Like Visitation?</vt:lpstr>
      <vt:lpstr>PowerPoint Presentation</vt:lpstr>
      <vt:lpstr>PowerPoint Presentation</vt:lpstr>
    </vt:vector>
  </TitlesOfParts>
  <Company>Campaign Kerusso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Therese Greenberg</cp:lastModifiedBy>
  <cp:revision>134</cp:revision>
  <dcterms:created xsi:type="dcterms:W3CDTF">2012-08-28T02:53:07Z</dcterms:created>
  <dcterms:modified xsi:type="dcterms:W3CDTF">2013-12-04T15:31:08Z</dcterms:modified>
</cp:coreProperties>
</file>